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notesMasterIdLst>
    <p:notesMasterId r:id="rId14"/>
  </p:notesMasterIdLst>
  <p:sldIdLst>
    <p:sldId id="313" r:id="rId2"/>
    <p:sldId id="259" r:id="rId3"/>
    <p:sldId id="301" r:id="rId4"/>
    <p:sldId id="302" r:id="rId5"/>
    <p:sldId id="303" r:id="rId6"/>
    <p:sldId id="304" r:id="rId7"/>
    <p:sldId id="305" r:id="rId8"/>
    <p:sldId id="309" r:id="rId9"/>
    <p:sldId id="310" r:id="rId10"/>
    <p:sldId id="311" r:id="rId11"/>
    <p:sldId id="312" r:id="rId12"/>
    <p:sldId id="300" r:id="rId13"/>
  </p:sldIdLst>
  <p:sldSz cx="9144000" cy="6858000" type="screen4x3"/>
  <p:notesSz cx="6888163" cy="1002188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2" autoAdjust="0"/>
    <p:restoredTop sz="94662" autoAdjust="0"/>
  </p:normalViewPr>
  <p:slideViewPr>
    <p:cSldViewPr>
      <p:cViewPr varScale="1">
        <p:scale>
          <a:sx n="41" d="100"/>
          <a:sy n="41" d="100"/>
        </p:scale>
        <p:origin x="-1350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95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B7B8136A-0161-4E3F-9FF1-60B553EC4492}" type="datetimeFigureOut">
              <a:rPr lang="pl-PL" smtClean="0"/>
              <a:pPr/>
              <a:t>30.05.2021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901698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4CF2398B-8FDC-43A0-8037-E6A8F9BEF75D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5813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EF5FC2-2EFB-4D51-82A3-BEE99B06389F}" type="datetimeFigureOut">
              <a:rPr lang="pl-PL" smtClean="0"/>
              <a:pPr/>
              <a:t>30.05.2021</a:t>
            </a:fld>
            <a:endParaRPr lang="pl-PL" dirty="0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 dirty="0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97FCF48-B199-4D4E-8B12-9FF49014CBA2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F5FC2-2EFB-4D51-82A3-BEE99B06389F}" type="datetimeFigureOut">
              <a:rPr lang="pl-PL" smtClean="0"/>
              <a:pPr/>
              <a:t>30.05.2021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7FCF48-B199-4D4E-8B12-9FF49014CBA2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F5FC2-2EFB-4D51-82A3-BEE99B06389F}" type="datetimeFigureOut">
              <a:rPr lang="pl-PL" smtClean="0"/>
              <a:pPr/>
              <a:t>30.05.2021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7FCF48-B199-4D4E-8B12-9FF49014CBA2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F5FC2-2EFB-4D51-82A3-BEE99B06389F}" type="datetimeFigureOut">
              <a:rPr lang="pl-PL" smtClean="0"/>
              <a:pPr/>
              <a:t>30.05.2021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7FCF48-B199-4D4E-8B12-9FF49014CBA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F5FC2-2EFB-4D51-82A3-BEE99B06389F}" type="datetimeFigureOut">
              <a:rPr lang="pl-PL" smtClean="0"/>
              <a:pPr/>
              <a:t>30.05.2021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7FCF48-B199-4D4E-8B12-9FF49014CBA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F5FC2-2EFB-4D51-82A3-BEE99B06389F}" type="datetimeFigureOut">
              <a:rPr lang="pl-PL" smtClean="0"/>
              <a:pPr/>
              <a:t>30.05.2021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7FCF48-B199-4D4E-8B12-9FF49014CBA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F5FC2-2EFB-4D51-82A3-BEE99B06389F}" type="datetimeFigureOut">
              <a:rPr lang="pl-PL" smtClean="0"/>
              <a:pPr/>
              <a:t>30.05.2021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7FCF48-B199-4D4E-8B12-9FF49014CBA2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F5FC2-2EFB-4D51-82A3-BEE99B06389F}" type="datetimeFigureOut">
              <a:rPr lang="pl-PL" smtClean="0"/>
              <a:pPr/>
              <a:t>30.05.2021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7FCF48-B199-4D4E-8B12-9FF49014CBA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F5FC2-2EFB-4D51-82A3-BEE99B06389F}" type="datetimeFigureOut">
              <a:rPr lang="pl-PL" smtClean="0"/>
              <a:pPr/>
              <a:t>30.05.2021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7FCF48-B199-4D4E-8B12-9FF49014CBA2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3EF5FC2-2EFB-4D51-82A3-BEE99B06389F}" type="datetimeFigureOut">
              <a:rPr lang="pl-PL" smtClean="0"/>
              <a:pPr/>
              <a:t>30.05.2021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7FCF48-B199-4D4E-8B12-9FF49014CBA2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dirty="0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EF5FC2-2EFB-4D51-82A3-BEE99B06389F}" type="datetimeFigureOut">
              <a:rPr lang="pl-PL" smtClean="0"/>
              <a:pPr/>
              <a:t>30.05.2021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97FCF48-B199-4D4E-8B12-9FF49014CBA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3EF5FC2-2EFB-4D51-82A3-BEE99B06389F}" type="datetimeFigureOut">
              <a:rPr lang="pl-PL" smtClean="0"/>
              <a:pPr/>
              <a:t>30.05.2021</a:t>
            </a:fld>
            <a:endParaRPr lang="pl-PL" dirty="0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 dirty="0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97FCF48-B199-4D4E-8B12-9FF49014CBA2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496944" cy="1368152"/>
          </a:xfrm>
        </p:spPr>
        <p:txBody>
          <a:bodyPr>
            <a:normAutofit/>
          </a:bodyPr>
          <a:lstStyle/>
          <a:p>
            <a:pPr algn="ctr"/>
            <a:r>
              <a:rPr lang="pl-PL" sz="2200" dirty="0">
                <a:solidFill>
                  <a:schemeClr val="bg2">
                    <a:lumMod val="25000"/>
                  </a:schemeClr>
                </a:solidFill>
                <a:effectLst/>
                <a:latin typeface="Arial Narrow" panose="020B0606020202030204" pitchFamily="34" charset="0"/>
              </a:rPr>
              <a:t>"ŻEBY MI SIĘ CHCIAŁO TAK, JAK MI SIĘ NIE </a:t>
            </a:r>
            <a:r>
              <a:rPr lang="pl-PL" sz="2200" dirty="0" smtClean="0">
                <a:solidFill>
                  <a:schemeClr val="bg2">
                    <a:lumMod val="25000"/>
                  </a:schemeClr>
                </a:solidFill>
                <a:effectLst/>
                <a:latin typeface="Arial Narrow" panose="020B0606020202030204" pitchFamily="34" charset="0"/>
              </a:rPr>
              <a:t>CHCE” </a:t>
            </a:r>
            <a:r>
              <a:rPr lang="pl-PL" dirty="0">
                <a:solidFill>
                  <a:schemeClr val="bg2">
                    <a:lumMod val="25000"/>
                  </a:schemeClr>
                </a:solidFill>
                <a:effectLst/>
                <a:latin typeface="Arial Narrow" panose="020B0606020202030204" pitchFamily="34" charset="0"/>
              </a:rPr>
              <a:t>M</a:t>
            </a:r>
            <a:r>
              <a:rPr lang="pl-PL" dirty="0" smtClean="0">
                <a:solidFill>
                  <a:schemeClr val="bg2">
                    <a:lumMod val="25000"/>
                  </a:schemeClr>
                </a:solidFill>
                <a:effectLst/>
                <a:latin typeface="Arial Narrow" panose="020B0606020202030204" pitchFamily="34" charset="0"/>
              </a:rPr>
              <a:t>otywowanie dzieci do nauki</a:t>
            </a:r>
            <a:endParaRPr lang="pl-PL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2060848"/>
            <a:ext cx="7846640" cy="2750463"/>
          </a:xfrm>
        </p:spPr>
        <p:txBody>
          <a:bodyPr>
            <a:normAutofit lnSpcReduction="10000"/>
          </a:bodyPr>
          <a:lstStyle/>
          <a:p>
            <a:pPr marL="109728" algn="just"/>
            <a:r>
              <a:rPr lang="pl-PL" sz="2800" dirty="0" smtClean="0">
                <a:latin typeface="Arial Narrow" panose="020B0606020202030204" pitchFamily="34" charset="0"/>
              </a:rPr>
              <a:t>	Dzieci </a:t>
            </a:r>
            <a:r>
              <a:rPr lang="pl-PL" sz="2800" dirty="0">
                <a:latin typeface="Arial Narrow" panose="020B0606020202030204" pitchFamily="34" charset="0"/>
              </a:rPr>
              <a:t>tak jak dorośli potrzebują codziennej dawki motywacji do działania i mierzenia się z trudnościami. </a:t>
            </a:r>
            <a:endParaRPr lang="pl-PL" sz="2800" dirty="0" smtClean="0">
              <a:latin typeface="Arial Narrow" panose="020B0606020202030204" pitchFamily="34" charset="0"/>
            </a:endParaRPr>
          </a:p>
          <a:p>
            <a:pPr marL="109728" algn="just"/>
            <a:endParaRPr lang="pl-PL" sz="2800" dirty="0">
              <a:latin typeface="Arial Narrow" panose="020B0606020202030204" pitchFamily="34" charset="0"/>
            </a:endParaRPr>
          </a:p>
          <a:p>
            <a:pPr marL="109728" algn="just"/>
            <a:r>
              <a:rPr lang="pl-PL" sz="2800" dirty="0" smtClean="0">
                <a:latin typeface="Arial Narrow" panose="020B0606020202030204" pitchFamily="34" charset="0"/>
              </a:rPr>
              <a:t>	Pamiętajmy</a:t>
            </a:r>
            <a:r>
              <a:rPr lang="pl-PL" sz="2800" dirty="0">
                <a:latin typeface="Arial Narrow" panose="020B0606020202030204" pitchFamily="34" charset="0"/>
              </a:rPr>
              <a:t>, że najsilniejszym bodźcem do nauki jest motywacja wewnętrzna, dzięki której dziecko podejmuje działania z własnej woli, z </a:t>
            </a:r>
            <a:r>
              <a:rPr lang="pl-PL" sz="2800" dirty="0" smtClean="0">
                <a:latin typeface="Arial Narrow" panose="020B0606020202030204" pitchFamily="34" charset="0"/>
              </a:rPr>
              <a:t>ciekawości.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6033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 algn="just">
              <a:buNone/>
            </a:pPr>
            <a:r>
              <a:rPr lang="pl-PL" dirty="0" smtClean="0">
                <a:latin typeface="Arial Narrow" panose="020B0606020202030204" pitchFamily="34" charset="0"/>
              </a:rPr>
              <a:t>	Nawet </a:t>
            </a:r>
            <a:r>
              <a:rPr lang="pl-PL" dirty="0">
                <a:latin typeface="Arial Narrow" panose="020B0606020202030204" pitchFamily="34" charset="0"/>
              </a:rPr>
              <a:t>najtrudniejsze rzeczy można w przystępny sposób wytłumaczyć. Można również łatwiej pewne rzeczy przyswoić. Niestety nie wiedzą tego dzieci, więc to do nas – dorosłych należy podpowiedź, jak to zrobić. </a:t>
            </a:r>
            <a:endParaRPr lang="pl-PL" dirty="0" smtClean="0">
              <a:latin typeface="Arial Narrow" panose="020B0606020202030204" pitchFamily="34" charset="0"/>
            </a:endParaRPr>
          </a:p>
          <a:p>
            <a:pPr marL="109728" indent="0">
              <a:buNone/>
            </a:pPr>
            <a:endParaRPr lang="pl-PL" sz="1200" dirty="0"/>
          </a:p>
          <a:p>
            <a:pPr marL="109728" indent="0" algn="just">
              <a:buNone/>
            </a:pPr>
            <a:r>
              <a:rPr lang="pl-PL" dirty="0" smtClean="0">
                <a:latin typeface="Arial Narrow" panose="020B0606020202030204" pitchFamily="34" charset="0"/>
              </a:rPr>
              <a:t>Warto </a:t>
            </a:r>
            <a:r>
              <a:rPr lang="pl-PL" dirty="0">
                <a:latin typeface="Arial Narrow" panose="020B0606020202030204" pitchFamily="34" charset="0"/>
              </a:rPr>
              <a:t>podzielić się z dzieckiem technikami ułatwiającymi zapamiętywanie, by potrafiło w prosty sposób zapamiętać nawet najdłuższe informacje</a:t>
            </a:r>
            <a:r>
              <a:rPr lang="pl-PL" dirty="0" smtClean="0">
                <a:latin typeface="Arial Narrow" panose="020B0606020202030204" pitchFamily="34" charset="0"/>
              </a:rPr>
              <a:t>.</a:t>
            </a:r>
          </a:p>
          <a:p>
            <a:pPr marL="109728" indent="0" algn="just">
              <a:buNone/>
            </a:pPr>
            <a:endParaRPr lang="pl-PL" dirty="0">
              <a:latin typeface="Arial Narrow" panose="020B0606020202030204" pitchFamily="34" charset="0"/>
            </a:endParaRPr>
          </a:p>
          <a:p>
            <a:pPr marL="109728" indent="0" algn="just">
              <a:buNone/>
            </a:pPr>
            <a:r>
              <a:rPr lang="pl-PL" b="1" dirty="0" smtClean="0">
                <a:latin typeface="Arial Narrow" panose="020B0606020202030204" pitchFamily="34" charset="0"/>
              </a:rPr>
              <a:t> Nauczmy by </a:t>
            </a:r>
            <a:r>
              <a:rPr lang="pl-PL" b="1" dirty="0">
                <a:latin typeface="Arial Narrow" panose="020B0606020202030204" pitchFamily="34" charset="0"/>
              </a:rPr>
              <a:t>podczas nauki dziecko nauczyło się selekcji. </a:t>
            </a:r>
            <a:endParaRPr lang="pl-PL" b="1" dirty="0" smtClean="0">
              <a:latin typeface="Arial Narrow" panose="020B0606020202030204" pitchFamily="34" charset="0"/>
            </a:endParaRPr>
          </a:p>
          <a:p>
            <a:pPr>
              <a:buFont typeface="Arial Narrow" panose="020B0606020202030204" pitchFamily="34" charset="0"/>
              <a:buChar char="―"/>
            </a:pPr>
            <a:r>
              <a:rPr lang="pl-PL" dirty="0" smtClean="0">
                <a:latin typeface="Arial Narrow" panose="020B0606020202030204" pitchFamily="34" charset="0"/>
              </a:rPr>
              <a:t>np. zaczynać </a:t>
            </a:r>
            <a:r>
              <a:rPr lang="pl-PL" dirty="0">
                <a:latin typeface="Arial Narrow" panose="020B0606020202030204" pitchFamily="34" charset="0"/>
              </a:rPr>
              <a:t>od najprostszych rzeczy, bo szybki sukces wzmoże motywację do rozwiązywania trudniejszych zadań. </a:t>
            </a:r>
            <a:r>
              <a:rPr lang="pl-PL" dirty="0" smtClean="0">
                <a:latin typeface="Arial Narrow" panose="020B0606020202030204" pitchFamily="34" charset="0"/>
              </a:rPr>
              <a:t>Zostawianie do nauki </a:t>
            </a:r>
            <a:r>
              <a:rPr lang="pl-PL" dirty="0">
                <a:latin typeface="Arial Narrow" panose="020B0606020202030204" pitchFamily="34" charset="0"/>
              </a:rPr>
              <a:t>obszernego materiału na sam koniec, może okazać się ponad siły i możliwości dziecka, co z pewnością będzie działać na nie demotywująco.</a:t>
            </a:r>
          </a:p>
          <a:p>
            <a:pPr algn="just">
              <a:buFont typeface="Arial Narrow" panose="020B0606020202030204" pitchFamily="34" charset="0"/>
              <a:buChar char="―"/>
            </a:pPr>
            <a:r>
              <a:rPr lang="pl-PL" dirty="0" smtClean="0">
                <a:latin typeface="Arial Narrow" panose="020B0606020202030204" pitchFamily="34" charset="0"/>
              </a:rPr>
              <a:t>podkreślanie </a:t>
            </a:r>
            <a:r>
              <a:rPr lang="pl-PL" dirty="0">
                <a:latin typeface="Arial Narrow" panose="020B0606020202030204" pitchFamily="34" charset="0"/>
              </a:rPr>
              <a:t>tekstu czy zaznaczanie ważnych fragmentów w książce karteczkami może ułatwić późniejszą naukę. </a:t>
            </a:r>
            <a:endParaRPr lang="pl-PL" dirty="0" smtClean="0">
              <a:latin typeface="Arial Narrow" panose="020B0606020202030204" pitchFamily="34" charset="0"/>
            </a:endParaRPr>
          </a:p>
          <a:p>
            <a:pPr algn="just">
              <a:buFont typeface="Arial Narrow" panose="020B0606020202030204" pitchFamily="34" charset="0"/>
              <a:buChar char="―"/>
            </a:pPr>
            <a:r>
              <a:rPr lang="pl-PL" dirty="0" smtClean="0">
                <a:latin typeface="Arial Narrow" panose="020B0606020202030204" pitchFamily="34" charset="0"/>
              </a:rPr>
              <a:t>zamontowanie nad biurkiem </a:t>
            </a:r>
            <a:r>
              <a:rPr lang="pl-PL" dirty="0">
                <a:latin typeface="Arial Narrow" panose="020B0606020202030204" pitchFamily="34" charset="0"/>
              </a:rPr>
              <a:t>tablicę i pozwolić mu przypinać ważne rzeczy do zapamiętania.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pPr lvl="0" algn="ctr"/>
            <a:r>
              <a:rPr lang="pl-PL" dirty="0">
                <a:solidFill>
                  <a:schemeClr val="bg2">
                    <a:lumMod val="25000"/>
                  </a:schemeClr>
                </a:solidFill>
                <a:effectLst/>
              </a:rPr>
              <a:t>UŁATW DZIECKU NAUKĘ</a:t>
            </a:r>
            <a:r>
              <a:rPr lang="pl-PL" dirty="0">
                <a:effectLst/>
              </a:rPr>
              <a:t/>
            </a:r>
            <a:br>
              <a:rPr lang="pl-PL" dirty="0">
                <a:effectLst/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715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11968"/>
          </a:xfrm>
        </p:spPr>
        <p:txBody>
          <a:bodyPr>
            <a:normAutofit fontScale="92500" lnSpcReduction="20000"/>
          </a:bodyPr>
          <a:lstStyle/>
          <a:p>
            <a:pPr>
              <a:buFont typeface="Arial Narrow" panose="020B0606020202030204" pitchFamily="34" charset="0"/>
              <a:buChar char="―"/>
            </a:pPr>
            <a:r>
              <a:rPr lang="pl-PL" dirty="0">
                <a:latin typeface="Arial Narrow" panose="020B0606020202030204" pitchFamily="34" charset="0"/>
              </a:rPr>
              <a:t>z</a:t>
            </a:r>
            <a:r>
              <a:rPr lang="pl-PL" dirty="0" smtClean="0">
                <a:latin typeface="Arial Narrow" panose="020B0606020202030204" pitchFamily="34" charset="0"/>
              </a:rPr>
              <a:t>adbajmy </a:t>
            </a:r>
            <a:r>
              <a:rPr lang="pl-PL" dirty="0">
                <a:latin typeface="Arial Narrow" panose="020B0606020202030204" pitchFamily="34" charset="0"/>
              </a:rPr>
              <a:t>o to, by nasze dziecko uczyło się systematycznie. </a:t>
            </a:r>
            <a:r>
              <a:rPr lang="pl-PL" dirty="0" smtClean="0">
                <a:latin typeface="Arial Narrow" panose="020B0606020202030204" pitchFamily="34" charset="0"/>
              </a:rPr>
              <a:t>Wprowadzenie </a:t>
            </a:r>
            <a:r>
              <a:rPr lang="pl-PL" dirty="0">
                <a:latin typeface="Arial Narrow" panose="020B0606020202030204" pitchFamily="34" charset="0"/>
              </a:rPr>
              <a:t>dyscypliny w edukacji ma swoje plusy – uczy systematyczności działania również w innych dziedzinach życia. </a:t>
            </a:r>
            <a:endParaRPr lang="pl-PL" dirty="0" smtClean="0">
              <a:latin typeface="Arial Narrow" panose="020B0606020202030204" pitchFamily="34" charset="0"/>
            </a:endParaRPr>
          </a:p>
          <a:p>
            <a:pPr>
              <a:buFont typeface="Arial Narrow" panose="020B0606020202030204" pitchFamily="34" charset="0"/>
              <a:buChar char="―"/>
            </a:pPr>
            <a:endParaRPr lang="pl-PL" sz="1300" dirty="0" smtClean="0">
              <a:latin typeface="Arial Narrow" panose="020B0606020202030204" pitchFamily="34" charset="0"/>
            </a:endParaRPr>
          </a:p>
          <a:p>
            <a:pPr>
              <a:buFont typeface="Arial Narrow" panose="020B0606020202030204" pitchFamily="34" charset="0"/>
              <a:buChar char="―"/>
            </a:pPr>
            <a:r>
              <a:rPr lang="pl-PL" dirty="0" smtClean="0">
                <a:latin typeface="Arial Narrow" panose="020B0606020202030204" pitchFamily="34" charset="0"/>
              </a:rPr>
              <a:t>warto </a:t>
            </a:r>
            <a:r>
              <a:rPr lang="pl-PL" dirty="0">
                <a:latin typeface="Arial Narrow" panose="020B0606020202030204" pitchFamily="34" charset="0"/>
              </a:rPr>
              <a:t>ustalić harmonogram dnia , w którym nauka staje się stałym elementem – niemal tak samo naturalnym jak mycie zębów. </a:t>
            </a:r>
            <a:endParaRPr lang="pl-PL" dirty="0" smtClean="0">
              <a:latin typeface="Arial Narrow" panose="020B0606020202030204" pitchFamily="34" charset="0"/>
            </a:endParaRPr>
          </a:p>
          <a:p>
            <a:pPr>
              <a:buFont typeface="Arial Narrow" panose="020B0606020202030204" pitchFamily="34" charset="0"/>
              <a:buChar char="―"/>
            </a:pPr>
            <a:endParaRPr lang="pl-PL" sz="1300" dirty="0" smtClean="0">
              <a:latin typeface="Arial Narrow" panose="020B0606020202030204" pitchFamily="34" charset="0"/>
            </a:endParaRPr>
          </a:p>
          <a:p>
            <a:pPr>
              <a:buFont typeface="Arial Narrow" panose="020B0606020202030204" pitchFamily="34" charset="0"/>
              <a:buChar char="―"/>
            </a:pPr>
            <a:r>
              <a:rPr lang="pl-PL" dirty="0">
                <a:latin typeface="Arial Narrow" panose="020B0606020202030204" pitchFamily="34" charset="0"/>
              </a:rPr>
              <a:t>d</a:t>
            </a:r>
            <a:r>
              <a:rPr lang="pl-PL" dirty="0" smtClean="0">
                <a:latin typeface="Arial Narrow" panose="020B0606020202030204" pitchFamily="34" charset="0"/>
              </a:rPr>
              <a:t>obrze </a:t>
            </a:r>
            <a:r>
              <a:rPr lang="pl-PL" dirty="0">
                <a:latin typeface="Arial Narrow" panose="020B0606020202030204" pitchFamily="34" charset="0"/>
              </a:rPr>
              <a:t>jest również codziennie rozmawiać z dzieckiem na temat rzeczy, o których się uczyło w szkole. </a:t>
            </a:r>
            <a:endParaRPr lang="pl-PL" dirty="0" smtClean="0">
              <a:latin typeface="Arial Narrow" panose="020B0606020202030204" pitchFamily="34" charset="0"/>
            </a:endParaRPr>
          </a:p>
          <a:p>
            <a:pPr>
              <a:buFont typeface="Arial Narrow" panose="020B0606020202030204" pitchFamily="34" charset="0"/>
              <a:buChar char="―"/>
            </a:pPr>
            <a:endParaRPr lang="pl-PL" sz="1200" dirty="0" smtClean="0">
              <a:latin typeface="Arial Narrow" panose="020B0606020202030204" pitchFamily="34" charset="0"/>
            </a:endParaRPr>
          </a:p>
          <a:p>
            <a:pPr>
              <a:buFont typeface="Arial Narrow" panose="020B0606020202030204" pitchFamily="34" charset="0"/>
              <a:buChar char="―"/>
            </a:pPr>
            <a:r>
              <a:rPr lang="pl-PL" dirty="0">
                <a:latin typeface="Arial Narrow" panose="020B0606020202030204" pitchFamily="34" charset="0"/>
              </a:rPr>
              <a:t>w</a:t>
            </a:r>
            <a:r>
              <a:rPr lang="pl-PL" dirty="0" smtClean="0">
                <a:latin typeface="Arial Narrow" panose="020B0606020202030204" pitchFamily="34" charset="0"/>
              </a:rPr>
              <a:t> </a:t>
            </a:r>
            <a:r>
              <a:rPr lang="pl-PL" dirty="0">
                <a:latin typeface="Arial Narrow" panose="020B0606020202030204" pitchFamily="34" charset="0"/>
              </a:rPr>
              <a:t>ten sposób utrwalamy jego wiedzę. Umysł, który regularnie ćwiczy, łatwiej przyswaja informacje i zapamiętuje je. </a:t>
            </a:r>
            <a:endParaRPr lang="pl-PL" dirty="0" smtClean="0">
              <a:latin typeface="Arial Narrow" panose="020B0606020202030204" pitchFamily="34" charset="0"/>
            </a:endParaRPr>
          </a:p>
          <a:p>
            <a:pPr>
              <a:buFont typeface="Arial Narrow" panose="020B0606020202030204" pitchFamily="34" charset="0"/>
              <a:buChar char="―"/>
            </a:pPr>
            <a:endParaRPr lang="pl-PL" sz="1200" dirty="0" smtClean="0">
              <a:latin typeface="Arial Narrow" panose="020B0606020202030204" pitchFamily="34" charset="0"/>
            </a:endParaRPr>
          </a:p>
          <a:p>
            <a:pPr>
              <a:buFont typeface="Arial Narrow" panose="020B0606020202030204" pitchFamily="34" charset="0"/>
              <a:buChar char="―"/>
            </a:pPr>
            <a:r>
              <a:rPr lang="pl-PL" dirty="0">
                <a:latin typeface="Arial Narrow" panose="020B0606020202030204" pitchFamily="34" charset="0"/>
              </a:rPr>
              <a:t>d</a:t>
            </a:r>
            <a:r>
              <a:rPr lang="pl-PL" dirty="0" smtClean="0">
                <a:latin typeface="Arial Narrow" panose="020B0606020202030204" pitchFamily="34" charset="0"/>
              </a:rPr>
              <a:t>ziecko</a:t>
            </a:r>
            <a:r>
              <a:rPr lang="pl-PL" dirty="0">
                <a:latin typeface="Arial Narrow" panose="020B0606020202030204" pitchFamily="34" charset="0"/>
              </a:rPr>
              <a:t>, które codziennie utrwala sobie zdobywane wiadomości, nie powinno mieć żadnych problemów w szkole.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34584" y="332656"/>
            <a:ext cx="8929903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>
                <a:effectLst/>
              </a:rPr>
              <a:t> </a:t>
            </a:r>
            <a:br>
              <a:rPr lang="pl-PL" dirty="0" smtClean="0">
                <a:effectLst/>
              </a:rPr>
            </a:br>
            <a:r>
              <a:rPr lang="pl-PL" sz="3800" dirty="0" smtClean="0">
                <a:solidFill>
                  <a:schemeClr val="bg2">
                    <a:lumMod val="25000"/>
                  </a:schemeClr>
                </a:solidFill>
                <a:effectLst/>
              </a:rPr>
              <a:t>DOBRZE ZORGANIZUJ CZAS DZIECKA</a:t>
            </a:r>
            <a:r>
              <a:rPr lang="pl-PL" dirty="0" smtClean="0">
                <a:effectLst/>
              </a:rPr>
              <a:t/>
            </a:r>
            <a:br>
              <a:rPr lang="pl-PL" dirty="0" smtClean="0">
                <a:effectLst/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6868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Opracowała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3212976"/>
            <a:ext cx="7772400" cy="1598335"/>
          </a:xfrm>
        </p:spPr>
        <p:txBody>
          <a:bodyPr/>
          <a:lstStyle/>
          <a:p>
            <a:r>
              <a:rPr lang="pl-PL" dirty="0" smtClean="0"/>
              <a:t>mgr Elżbieta </a:t>
            </a:r>
            <a:r>
              <a:rPr lang="pl-PL" dirty="0"/>
              <a:t>S</a:t>
            </a:r>
            <a:r>
              <a:rPr lang="pl-PL" dirty="0" smtClean="0"/>
              <a:t>tefaniak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255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251520" y="1124744"/>
            <a:ext cx="8568952" cy="5184576"/>
          </a:xfrm>
        </p:spPr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pl-PL" sz="2300" b="1" dirty="0" smtClean="0">
                <a:latin typeface="Arial Narrow" panose="020B0606020202030204" pitchFamily="34" charset="0"/>
              </a:rPr>
              <a:t>	Jak walczyć </a:t>
            </a:r>
            <a:r>
              <a:rPr lang="pl-PL" sz="2300" b="1" dirty="0">
                <a:latin typeface="Arial Narrow" panose="020B0606020202030204" pitchFamily="34" charset="0"/>
              </a:rPr>
              <a:t>z nudą i rutyną. </a:t>
            </a:r>
            <a:r>
              <a:rPr lang="pl-PL" sz="2300" dirty="0">
                <a:latin typeface="Arial Narrow" panose="020B0606020202030204" pitchFamily="34" charset="0"/>
              </a:rPr>
              <a:t>Nic tak </a:t>
            </a:r>
            <a:r>
              <a:rPr lang="pl-PL" sz="2300" dirty="0" smtClean="0">
                <a:latin typeface="Arial Narrow" panose="020B0606020202030204" pitchFamily="34" charset="0"/>
              </a:rPr>
              <a:t>nie </a:t>
            </a:r>
            <a:r>
              <a:rPr lang="pl-PL" sz="2300" dirty="0">
                <a:latin typeface="Arial Narrow" panose="020B0606020202030204" pitchFamily="34" charset="0"/>
              </a:rPr>
              <a:t>demotywuje dziecka, jak siedzenie nad książką czy rozwiązywanie wciąż tych samych zadań. </a:t>
            </a:r>
            <a:r>
              <a:rPr lang="pl-PL" sz="2300" dirty="0" smtClean="0">
                <a:latin typeface="Arial Narrow" panose="020B0606020202030204" pitchFamily="34" charset="0"/>
              </a:rPr>
              <a:t>Nauka, </a:t>
            </a:r>
            <a:r>
              <a:rPr lang="pl-PL" sz="2300" dirty="0">
                <a:latin typeface="Arial Narrow" panose="020B0606020202030204" pitchFamily="34" charset="0"/>
              </a:rPr>
              <a:t>musi być interesująca i </a:t>
            </a:r>
            <a:r>
              <a:rPr lang="pl-PL" sz="2300" dirty="0" smtClean="0">
                <a:latin typeface="Arial Narrow" panose="020B0606020202030204" pitchFamily="34" charset="0"/>
              </a:rPr>
              <a:t>zaskakująca </a:t>
            </a:r>
            <a:r>
              <a:rPr lang="pl-PL" sz="2300" dirty="0">
                <a:latin typeface="Arial Narrow" panose="020B0606020202030204" pitchFamily="34" charset="0"/>
              </a:rPr>
              <a:t>by była </a:t>
            </a:r>
            <a:r>
              <a:rPr lang="pl-PL" sz="2300" dirty="0" smtClean="0">
                <a:latin typeface="Arial Narrow" panose="020B0606020202030204" pitchFamily="34" charset="0"/>
              </a:rPr>
              <a:t>przyjemna. Duża </a:t>
            </a:r>
            <a:r>
              <a:rPr lang="pl-PL" sz="2300" dirty="0">
                <a:latin typeface="Arial Narrow" panose="020B0606020202030204" pitchFamily="34" charset="0"/>
              </a:rPr>
              <a:t>rola w tym szkoły, ale </a:t>
            </a:r>
            <a:r>
              <a:rPr lang="pl-PL" sz="2300" dirty="0" smtClean="0">
                <a:latin typeface="Arial Narrow" panose="020B0606020202030204" pitchFamily="34" charset="0"/>
              </a:rPr>
              <a:t>jeśli </a:t>
            </a:r>
            <a:r>
              <a:rPr lang="pl-PL" sz="2300" dirty="0">
                <a:latin typeface="Arial Narrow" panose="020B0606020202030204" pitchFamily="34" charset="0"/>
              </a:rPr>
              <a:t>jest to niewystarczające, jako rodzice musimy sami zadbać o ciekawe rozwiązania edukacyjne. </a:t>
            </a:r>
            <a:endParaRPr lang="pl-PL" sz="2300" dirty="0" smtClean="0">
              <a:latin typeface="Arial Narrow" panose="020B0606020202030204" pitchFamily="34" charset="0"/>
            </a:endParaRPr>
          </a:p>
          <a:p>
            <a:pPr marL="109728" indent="0">
              <a:buNone/>
            </a:pPr>
            <a:endParaRPr lang="pl-PL" sz="1000" dirty="0" smtClean="0">
              <a:latin typeface="Arial Narrow" panose="020B0606020202030204" pitchFamily="34" charset="0"/>
            </a:endParaRPr>
          </a:p>
          <a:p>
            <a:pPr marL="109728" indent="0" algn="ctr">
              <a:buNone/>
            </a:pPr>
            <a:r>
              <a:rPr lang="pl-PL" sz="2500" b="1" dirty="0" smtClean="0">
                <a:latin typeface="Arial Narrow" panose="020B0606020202030204" pitchFamily="34" charset="0"/>
              </a:rPr>
              <a:t>Niemal </a:t>
            </a:r>
            <a:r>
              <a:rPr lang="pl-PL" sz="2500" b="1" dirty="0">
                <a:latin typeface="Arial Narrow" panose="020B0606020202030204" pitchFamily="34" charset="0"/>
              </a:rPr>
              <a:t>każdą naukę możemy sprowadzić do poziomu zabawy. </a:t>
            </a:r>
            <a:endParaRPr lang="pl-PL" sz="2500" b="1" dirty="0" smtClean="0">
              <a:latin typeface="Arial Narrow" panose="020B0606020202030204" pitchFamily="34" charset="0"/>
            </a:endParaRPr>
          </a:p>
          <a:p>
            <a:pPr marL="109728" indent="0" algn="ctr">
              <a:buNone/>
            </a:pPr>
            <a:endParaRPr lang="pl-PL" sz="1000" b="1" dirty="0" smtClean="0">
              <a:latin typeface="Arial Narrow" panose="020B0606020202030204" pitchFamily="34" charset="0"/>
            </a:endParaRPr>
          </a:p>
          <a:p>
            <a:pPr>
              <a:buFont typeface="Arial Narrow" panose="020B0606020202030204" pitchFamily="34" charset="0"/>
              <a:buChar char="―"/>
            </a:pPr>
            <a:r>
              <a:rPr lang="pl-PL" sz="2300" dirty="0" smtClean="0">
                <a:latin typeface="Arial Narrow" panose="020B0606020202030204" pitchFamily="34" charset="0"/>
              </a:rPr>
              <a:t> Podsuwamy dziecku interesującą </a:t>
            </a:r>
            <a:r>
              <a:rPr lang="pl-PL" sz="2300" dirty="0">
                <a:latin typeface="Arial Narrow" panose="020B0606020202030204" pitchFamily="34" charset="0"/>
              </a:rPr>
              <a:t>edukacyjną rozrywkę</a:t>
            </a:r>
            <a:r>
              <a:rPr lang="pl-PL" sz="2500" dirty="0">
                <a:latin typeface="Arial Narrow" panose="020B0606020202030204" pitchFamily="34" charset="0"/>
              </a:rPr>
              <a:t>.  </a:t>
            </a:r>
            <a:r>
              <a:rPr lang="pl-PL" sz="1900" dirty="0" smtClean="0">
                <a:latin typeface="Arial Narrow" panose="020B0606020202030204" pitchFamily="34" charset="0"/>
              </a:rPr>
              <a:t>(Np</a:t>
            </a:r>
            <a:r>
              <a:rPr lang="pl-PL" sz="1900" dirty="0">
                <a:latin typeface="Arial Narrow" panose="020B0606020202030204" pitchFamily="34" charset="0"/>
              </a:rPr>
              <a:t>. </a:t>
            </a:r>
            <a:r>
              <a:rPr lang="pl-PL" sz="1900" dirty="0" smtClean="0">
                <a:latin typeface="Arial Narrow" panose="020B0606020202030204" pitchFamily="34" charset="0"/>
              </a:rPr>
              <a:t>nudną </a:t>
            </a:r>
            <a:r>
              <a:rPr lang="pl-PL" sz="1900" dirty="0">
                <a:latin typeface="Arial Narrow" panose="020B0606020202030204" pitchFamily="34" charset="0"/>
              </a:rPr>
              <a:t>naukę ułamków doskonale jest zastąpić prezentacją ułamków na klockach </a:t>
            </a:r>
            <a:r>
              <a:rPr lang="pl-PL" sz="1900" dirty="0" smtClean="0">
                <a:latin typeface="Arial Narrow" panose="020B0606020202030204" pitchFamily="34" charset="0"/>
              </a:rPr>
              <a:t>lego, czy drewnianych, pociętą kartkę papieru itp.).</a:t>
            </a:r>
          </a:p>
          <a:p>
            <a:pPr>
              <a:buFont typeface="Arial Narrow" panose="020B0606020202030204" pitchFamily="34" charset="0"/>
              <a:buChar char="―"/>
            </a:pPr>
            <a:endParaRPr lang="pl-PL" sz="1000" dirty="0" smtClean="0">
              <a:latin typeface="Arial Narrow" panose="020B0606020202030204" pitchFamily="34" charset="0"/>
            </a:endParaRPr>
          </a:p>
          <a:p>
            <a:pPr>
              <a:buFont typeface="Arial Narrow" panose="020B0606020202030204" pitchFamily="34" charset="0"/>
              <a:buChar char="―"/>
            </a:pPr>
            <a:r>
              <a:rPr lang="pl-PL" sz="2300" dirty="0" smtClean="0">
                <a:latin typeface="Arial Narrow" panose="020B0606020202030204" pitchFamily="34" charset="0"/>
              </a:rPr>
              <a:t>Komputerowe </a:t>
            </a:r>
            <a:r>
              <a:rPr lang="pl-PL" sz="2300" dirty="0">
                <a:latin typeface="Arial Narrow" panose="020B0606020202030204" pitchFamily="34" charset="0"/>
              </a:rPr>
              <a:t>gry logiczne </a:t>
            </a:r>
            <a:r>
              <a:rPr lang="pl-PL" sz="2300" dirty="0" smtClean="0">
                <a:latin typeface="Arial Narrow" panose="020B0606020202030204" pitchFamily="34" charset="0"/>
              </a:rPr>
              <a:t>dostarczają zabawy</a:t>
            </a:r>
            <a:r>
              <a:rPr lang="pl-PL" sz="2300" dirty="0">
                <a:latin typeface="Arial Narrow" panose="020B0606020202030204" pitchFamily="34" charset="0"/>
              </a:rPr>
              <a:t>, a jednocześnie zwiększają efektywność umysłu na wielu </a:t>
            </a:r>
            <a:r>
              <a:rPr lang="pl-PL" sz="2300" dirty="0" smtClean="0">
                <a:latin typeface="Arial Narrow" panose="020B0606020202030204" pitchFamily="34" charset="0"/>
              </a:rPr>
              <a:t>płaszczyznach. </a:t>
            </a:r>
            <a:r>
              <a:rPr lang="pl-PL" sz="2300" dirty="0">
                <a:latin typeface="Arial Narrow" panose="020B0606020202030204" pitchFamily="34" charset="0"/>
              </a:rPr>
              <a:t>D</a:t>
            </a:r>
            <a:r>
              <a:rPr lang="pl-PL" sz="2300" dirty="0" smtClean="0">
                <a:latin typeface="Arial Narrow" panose="020B0606020202030204" pitchFamily="34" charset="0"/>
              </a:rPr>
              <a:t>ziecko </a:t>
            </a:r>
            <a:r>
              <a:rPr lang="pl-PL" sz="2300" dirty="0">
                <a:latin typeface="Arial Narrow" panose="020B0606020202030204" pitchFamily="34" charset="0"/>
              </a:rPr>
              <a:t>ćwiczy pamięć lub </a:t>
            </a:r>
            <a:r>
              <a:rPr lang="pl-PL" sz="2300" dirty="0" smtClean="0">
                <a:latin typeface="Arial Narrow" panose="020B0606020202030204" pitchFamily="34" charset="0"/>
              </a:rPr>
              <a:t>koncentrację. Oczywiście stosować komputer z umiarem. </a:t>
            </a:r>
            <a:r>
              <a:rPr lang="pl-PL" sz="1900" dirty="0" smtClean="0">
                <a:latin typeface="Arial Narrow" panose="020B0606020202030204" pitchFamily="34" charset="0"/>
              </a:rPr>
              <a:t>Można wykorzystać edukacyjne strony: ito.hg.pl, Mat Zoo, Quizziz</a:t>
            </a:r>
            <a:endParaRPr lang="pl-PL" sz="1900" dirty="0">
              <a:latin typeface="Arial Narrow" panose="020B0606020202030204" pitchFamily="34" charset="0"/>
            </a:endParaRPr>
          </a:p>
          <a:p>
            <a:pPr marL="109728" indent="0">
              <a:buNone/>
            </a:pPr>
            <a:endParaRPr lang="pl-PL" dirty="0">
              <a:latin typeface="Arial Narrow" pitchFamily="34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0"/>
            <a:ext cx="8892480" cy="1124744"/>
          </a:xfrm>
        </p:spPr>
        <p:txBody>
          <a:bodyPr>
            <a:noAutofit/>
          </a:bodyPr>
          <a:lstStyle/>
          <a:p>
            <a:pPr marL="109728" lvl="0" indent="0" algn="ctr"/>
            <a:r>
              <a:rPr lang="pl-PL" sz="3600" dirty="0" smtClean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UCZ </a:t>
            </a:r>
            <a:r>
              <a:rPr lang="pl-PL" sz="3600" dirty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PRZEZ ZABAWĘ!</a:t>
            </a:r>
          </a:p>
        </p:txBody>
      </p:sp>
    </p:spTree>
    <p:extLst>
      <p:ext uri="{BB962C8B-B14F-4D97-AF65-F5344CB8AC3E}">
        <p14:creationId xmlns:p14="http://schemas.microsoft.com/office/powerpoint/2010/main" val="252510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4738531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pl-PL" sz="2600" dirty="0" smtClean="0">
                <a:latin typeface="Arial Narrow" panose="020B0606020202030204" pitchFamily="34" charset="0"/>
              </a:rPr>
              <a:t>	Przeciętny </a:t>
            </a:r>
            <a:r>
              <a:rPr lang="pl-PL" sz="2600" dirty="0">
                <a:latin typeface="Arial Narrow" panose="020B0606020202030204" pitchFamily="34" charset="0"/>
              </a:rPr>
              <a:t>czterolatek zadaje ponad 400 pytań dziennie. Nic dziwnego, że zmęczeni odpowiadaniem </a:t>
            </a:r>
            <a:r>
              <a:rPr lang="pl-PL" sz="2600" dirty="0" smtClean="0">
                <a:latin typeface="Arial Narrow" panose="020B0606020202030204" pitchFamily="34" charset="0"/>
              </a:rPr>
              <a:t>my rodzice poddamy i zbywamy </a:t>
            </a:r>
            <a:r>
              <a:rPr lang="pl-PL" sz="2600" dirty="0">
                <a:latin typeface="Arial Narrow" panose="020B0606020202030204" pitchFamily="34" charset="0"/>
              </a:rPr>
              <a:t>malucha </a:t>
            </a:r>
            <a:r>
              <a:rPr lang="pl-PL" sz="2600" dirty="0" smtClean="0">
                <a:latin typeface="Arial Narrow" panose="020B0606020202030204" pitchFamily="34" charset="0"/>
              </a:rPr>
              <a:t>byle </a:t>
            </a:r>
            <a:r>
              <a:rPr lang="pl-PL" sz="2600" dirty="0">
                <a:latin typeface="Arial Narrow" panose="020B0606020202030204" pitchFamily="34" charset="0"/>
              </a:rPr>
              <a:t>już o nic nie pytał. </a:t>
            </a:r>
            <a:endParaRPr lang="pl-PL" sz="2600" dirty="0" smtClean="0">
              <a:latin typeface="Arial Narrow" panose="020B0606020202030204" pitchFamily="34" charset="0"/>
            </a:endParaRPr>
          </a:p>
          <a:p>
            <a:pPr marL="109728" indent="0">
              <a:buNone/>
            </a:pPr>
            <a:r>
              <a:rPr lang="pl-PL" sz="2600" b="1" dirty="0" smtClean="0">
                <a:latin typeface="Arial Narrow" panose="020B0606020202030204" pitchFamily="34" charset="0"/>
              </a:rPr>
              <a:t>	Tłumiąc </a:t>
            </a:r>
            <a:r>
              <a:rPr lang="pl-PL" sz="2600" b="1" dirty="0">
                <a:latin typeface="Arial Narrow" panose="020B0606020202030204" pitchFamily="34" charset="0"/>
              </a:rPr>
              <a:t>ciekawość dziecka, tłumimy w ten sposób również chęci poznawcze malucha.</a:t>
            </a:r>
            <a:r>
              <a:rPr lang="pl-PL" sz="2600" dirty="0">
                <a:latin typeface="Arial Narrow" panose="020B0606020202030204" pitchFamily="34" charset="0"/>
              </a:rPr>
              <a:t> </a:t>
            </a:r>
            <a:r>
              <a:rPr lang="pl-PL" sz="2600" dirty="0" smtClean="0">
                <a:latin typeface="Arial Narrow" panose="020B0606020202030204" pitchFamily="34" charset="0"/>
              </a:rPr>
              <a:t>Dziecko </a:t>
            </a:r>
            <a:r>
              <a:rPr lang="pl-PL" sz="2600" dirty="0">
                <a:latin typeface="Arial Narrow" panose="020B0606020202030204" pitchFamily="34" charset="0"/>
              </a:rPr>
              <a:t>może uznać, że nie ma sensu pytać, skoro i tak nie dostanie odpowiedzi. Zniechęca się je w ten sposób do powiększania swojej wiedzy, co może mieć zgubny wpływ na jego szkolną przyszłość. </a:t>
            </a:r>
            <a:endParaRPr lang="pl-PL" sz="2600" dirty="0" smtClean="0">
              <a:latin typeface="Arial Narrow" panose="020B0606020202030204" pitchFamily="34" charset="0"/>
            </a:endParaRPr>
          </a:p>
          <a:p>
            <a:pPr marL="109728" indent="0">
              <a:buNone/>
            </a:pPr>
            <a:r>
              <a:rPr lang="pl-PL" sz="2600" dirty="0" smtClean="0">
                <a:latin typeface="Arial Narrow" panose="020B0606020202030204" pitchFamily="34" charset="0"/>
              </a:rPr>
              <a:t>	</a:t>
            </a:r>
            <a:r>
              <a:rPr lang="pl-PL" sz="2600" b="1" dirty="0" smtClean="0">
                <a:latin typeface="Arial Narrow" panose="020B0606020202030204" pitchFamily="34" charset="0"/>
              </a:rPr>
              <a:t>Dziecięcą </a:t>
            </a:r>
            <a:r>
              <a:rPr lang="pl-PL" sz="2600" b="1" dirty="0">
                <a:latin typeface="Arial Narrow" panose="020B0606020202030204" pitchFamily="34" charset="0"/>
              </a:rPr>
              <a:t>aktywność szkolną </a:t>
            </a:r>
            <a:r>
              <a:rPr lang="pl-PL" sz="2600" b="1" dirty="0" smtClean="0">
                <a:latin typeface="Arial Narrow" panose="020B0606020202030204" pitchFamily="34" charset="0"/>
              </a:rPr>
              <a:t>hamujemy </a:t>
            </a:r>
            <a:r>
              <a:rPr lang="pl-PL" sz="2600" dirty="0" smtClean="0">
                <a:latin typeface="Arial Narrow" panose="020B0606020202030204" pitchFamily="34" charset="0"/>
              </a:rPr>
              <a:t>poprzez: wyręczanie </a:t>
            </a:r>
            <a:r>
              <a:rPr lang="pl-PL" sz="2600" dirty="0">
                <a:latin typeface="Arial Narrow" panose="020B0606020202030204" pitchFamily="34" charset="0"/>
              </a:rPr>
              <a:t>dziecka np. w odrabianiu lekcji. Nawet jeśli </a:t>
            </a:r>
            <a:r>
              <a:rPr lang="pl-PL" sz="2600" dirty="0" smtClean="0">
                <a:latin typeface="Arial Narrow" panose="020B0606020202030204" pitchFamily="34" charset="0"/>
              </a:rPr>
              <a:t>nie </a:t>
            </a:r>
            <a:r>
              <a:rPr lang="pl-PL" sz="2600" dirty="0">
                <a:latin typeface="Arial Narrow" panose="020B0606020202030204" pitchFamily="34" charset="0"/>
              </a:rPr>
              <a:t>potrafi poradzić sobie ze szkolnym zadaniem, </a:t>
            </a:r>
            <a:r>
              <a:rPr lang="pl-PL" sz="2600" dirty="0" smtClean="0">
                <a:latin typeface="Arial Narrow" panose="020B0606020202030204" pitchFamily="34" charset="0"/>
              </a:rPr>
              <a:t>należy wytłumaczyć na </a:t>
            </a:r>
            <a:r>
              <a:rPr lang="pl-PL" sz="2600" dirty="0">
                <a:latin typeface="Arial Narrow" panose="020B0606020202030204" pitchFamily="34" charset="0"/>
              </a:rPr>
              <a:t>czym to polega </a:t>
            </a:r>
            <a:r>
              <a:rPr lang="pl-PL" sz="2600" dirty="0" smtClean="0">
                <a:latin typeface="Arial Narrow" panose="020B0606020202030204" pitchFamily="34" charset="0"/>
              </a:rPr>
              <a:t>a nie wykonywać </a:t>
            </a:r>
            <a:r>
              <a:rPr lang="pl-PL" sz="2600" dirty="0">
                <a:latin typeface="Arial Narrow" panose="020B0606020202030204" pitchFamily="34" charset="0"/>
              </a:rPr>
              <a:t>zadanie za </a:t>
            </a:r>
            <a:r>
              <a:rPr lang="pl-PL" sz="2600" dirty="0" smtClean="0">
                <a:latin typeface="Arial Narrow" panose="020B0606020202030204" pitchFamily="34" charset="0"/>
              </a:rPr>
              <a:t>nie. Wykonanie - </a:t>
            </a:r>
            <a:r>
              <a:rPr lang="pl-PL" sz="2600" dirty="0">
                <a:latin typeface="Arial Narrow" panose="020B0606020202030204" pitchFamily="34" charset="0"/>
              </a:rPr>
              <a:t>hamuje jego rozwój umysłowy.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pl-PL" sz="3600" dirty="0">
                <a:solidFill>
                  <a:schemeClr val="bg2">
                    <a:lumMod val="25000"/>
                  </a:schemeClr>
                </a:solidFill>
                <a:effectLst/>
                <a:latin typeface="Arial Narrow" panose="020B0606020202030204" pitchFamily="34" charset="0"/>
              </a:rPr>
              <a:t>NIE ZBYWAJ, NIE ZNIECHĘCAJ, NIE WYRĘCZAJ</a:t>
            </a:r>
            <a:r>
              <a:rPr lang="pl-PL" dirty="0">
                <a:effectLst/>
              </a:rPr>
              <a:t/>
            </a:r>
            <a:br>
              <a:rPr lang="pl-PL" dirty="0">
                <a:effectLst/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1938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256584"/>
          </a:xfrm>
        </p:spPr>
        <p:txBody>
          <a:bodyPr>
            <a:normAutofit fontScale="55000" lnSpcReduction="20000"/>
          </a:bodyPr>
          <a:lstStyle/>
          <a:p>
            <a:pPr marL="109728" indent="0">
              <a:buNone/>
            </a:pPr>
            <a:r>
              <a:rPr lang="pl-PL" sz="3700" dirty="0" smtClean="0">
                <a:latin typeface="Arial Narrow" panose="020B0606020202030204" pitchFamily="34" charset="0"/>
              </a:rPr>
              <a:t>	Nie </a:t>
            </a:r>
            <a:r>
              <a:rPr lang="pl-PL" sz="3700" dirty="0">
                <a:latin typeface="Arial Narrow" panose="020B0606020202030204" pitchFamily="34" charset="0"/>
              </a:rPr>
              <a:t>da się uniknąć systemu kar i nagród w edukacji. </a:t>
            </a:r>
            <a:r>
              <a:rPr lang="pl-PL" sz="3700" dirty="0" smtClean="0">
                <a:latin typeface="Arial Narrow" panose="020B0606020202030204" pitchFamily="34" charset="0"/>
              </a:rPr>
              <a:t>My rodzice </a:t>
            </a:r>
            <a:r>
              <a:rPr lang="pl-PL" sz="3700" dirty="0">
                <a:latin typeface="Arial Narrow" panose="020B0606020202030204" pitchFamily="34" charset="0"/>
              </a:rPr>
              <a:t>również możemy ustanowić własny system nagradzania i karania. </a:t>
            </a:r>
            <a:r>
              <a:rPr lang="pl-PL" sz="3700" dirty="0" smtClean="0">
                <a:latin typeface="Arial Narrow" panose="020B0606020202030204" pitchFamily="34" charset="0"/>
              </a:rPr>
              <a:t>Trzeba </a:t>
            </a:r>
            <a:r>
              <a:rPr lang="pl-PL" sz="3700" dirty="0">
                <a:latin typeface="Arial Narrow" panose="020B0606020202030204" pitchFamily="34" charset="0"/>
              </a:rPr>
              <a:t>to jednak robić z dużą </a:t>
            </a:r>
            <a:r>
              <a:rPr lang="pl-PL" sz="3700" dirty="0" smtClean="0">
                <a:latin typeface="Arial Narrow" panose="020B0606020202030204" pitchFamily="34" charset="0"/>
              </a:rPr>
              <a:t>rozwagą, bo często </a:t>
            </a:r>
            <a:r>
              <a:rPr lang="pl-PL" sz="3700" b="1" dirty="0" smtClean="0">
                <a:latin typeface="Arial Narrow" panose="020B0606020202030204" pitchFamily="34" charset="0"/>
              </a:rPr>
              <a:t>motywacja negatywna </a:t>
            </a:r>
            <a:r>
              <a:rPr lang="pl-PL" sz="3700" dirty="0" smtClean="0">
                <a:latin typeface="Arial Narrow" panose="020B0606020202030204" pitchFamily="34" charset="0"/>
              </a:rPr>
              <a:t>– większość  </a:t>
            </a:r>
            <a:r>
              <a:rPr lang="pl-PL" sz="3700" dirty="0">
                <a:latin typeface="Arial Narrow" panose="020B0606020202030204" pitchFamily="34" charset="0"/>
              </a:rPr>
              <a:t>dzieci na kary reagują zniechęceniem do podejmowania dalszych prób i buntem przeciw nauce. </a:t>
            </a:r>
            <a:endParaRPr lang="pl-PL" sz="3700" dirty="0" smtClean="0">
              <a:latin typeface="Arial Narrow" panose="020B0606020202030204" pitchFamily="34" charset="0"/>
            </a:endParaRPr>
          </a:p>
          <a:p>
            <a:pPr marL="109728" indent="0">
              <a:buNone/>
            </a:pPr>
            <a:endParaRPr lang="pl-PL" sz="1600" dirty="0" smtClean="0">
              <a:latin typeface="Arial Narrow" panose="020B0606020202030204" pitchFamily="34" charset="0"/>
            </a:endParaRPr>
          </a:p>
          <a:p>
            <a:pPr marL="109728" indent="0">
              <a:buNone/>
            </a:pPr>
            <a:r>
              <a:rPr lang="pl-PL" sz="3700" b="1" dirty="0" smtClean="0">
                <a:latin typeface="Arial Narrow" panose="020B0606020202030204" pitchFamily="34" charset="0"/>
              </a:rPr>
              <a:t>Podobnie z nagrodami -  </a:t>
            </a:r>
            <a:r>
              <a:rPr lang="pl-PL" sz="3700" dirty="0">
                <a:latin typeface="Arial Narrow" panose="020B0606020202030204" pitchFamily="34" charset="0"/>
              </a:rPr>
              <a:t>n</a:t>
            </a:r>
            <a:r>
              <a:rPr lang="pl-PL" sz="3700" dirty="0" smtClean="0">
                <a:latin typeface="Arial Narrow" panose="020B0606020202030204" pitchFamily="34" charset="0"/>
              </a:rPr>
              <a:t>iektóre </a:t>
            </a:r>
            <a:r>
              <a:rPr lang="pl-PL" sz="3700" dirty="0">
                <a:latin typeface="Arial Narrow" panose="020B0606020202030204" pitchFamily="34" charset="0"/>
              </a:rPr>
              <a:t>dzieci nagrody </a:t>
            </a:r>
            <a:r>
              <a:rPr lang="pl-PL" sz="3700" dirty="0" smtClean="0">
                <a:latin typeface="Arial Narrow" panose="020B0606020202030204" pitchFamily="34" charset="0"/>
              </a:rPr>
              <a:t>traktują jak </a:t>
            </a:r>
            <a:r>
              <a:rPr lang="pl-PL" sz="3700" dirty="0">
                <a:latin typeface="Arial Narrow" panose="020B0606020202030204" pitchFamily="34" charset="0"/>
              </a:rPr>
              <a:t>codzienność i domagają się ich za każdym razem, gdy coś im się udało. By nie popaść w te skrajności, należy rozważnie dysponować karami i nagrodami. </a:t>
            </a:r>
            <a:endParaRPr lang="pl-PL" sz="3700" dirty="0" smtClean="0">
              <a:latin typeface="Arial Narrow" panose="020B0606020202030204" pitchFamily="34" charset="0"/>
            </a:endParaRPr>
          </a:p>
          <a:p>
            <a:pPr marL="109728" indent="0">
              <a:buNone/>
            </a:pPr>
            <a:endParaRPr lang="pl-PL" sz="1800" dirty="0" smtClean="0">
              <a:latin typeface="Arial Narrow" panose="020B0606020202030204" pitchFamily="34" charset="0"/>
            </a:endParaRPr>
          </a:p>
          <a:p>
            <a:pPr marL="109728" indent="0">
              <a:buNone/>
            </a:pPr>
            <a:r>
              <a:rPr lang="pl-PL" sz="3700" dirty="0" smtClean="0">
                <a:latin typeface="Arial Narrow" panose="020B0606020202030204" pitchFamily="34" charset="0"/>
              </a:rPr>
              <a:t>Warto wcześniej </a:t>
            </a:r>
            <a:r>
              <a:rPr lang="pl-PL" sz="3700" b="1" dirty="0">
                <a:latin typeface="Arial Narrow" panose="020B0606020202030204" pitchFamily="34" charset="0"/>
              </a:rPr>
              <a:t>u</a:t>
            </a:r>
            <a:r>
              <a:rPr lang="pl-PL" sz="3700" b="1" dirty="0" smtClean="0">
                <a:latin typeface="Arial Narrow" panose="020B0606020202030204" pitchFamily="34" charset="0"/>
              </a:rPr>
              <a:t>stalić zasady </a:t>
            </a:r>
            <a:r>
              <a:rPr lang="pl-PL" sz="2900" dirty="0">
                <a:latin typeface="Arial Narrow" panose="020B0606020202030204" pitchFamily="34" charset="0"/>
              </a:rPr>
              <a:t>np. odrabiania lekcji (gdzie, kiedy, jak długo</a:t>
            </a:r>
            <a:r>
              <a:rPr lang="pl-PL" sz="2900" dirty="0" smtClean="0">
                <a:latin typeface="Arial Narrow" panose="020B0606020202030204" pitchFamily="34" charset="0"/>
              </a:rPr>
              <a:t>)</a:t>
            </a:r>
          </a:p>
          <a:p>
            <a:pPr marL="109728" indent="0">
              <a:buNone/>
            </a:pPr>
            <a:endParaRPr lang="pl-PL" sz="1800" dirty="0" smtClean="0">
              <a:latin typeface="Arial Narrow" panose="020B0606020202030204" pitchFamily="34" charset="0"/>
            </a:endParaRPr>
          </a:p>
          <a:p>
            <a:pPr marL="109728" indent="0">
              <a:buNone/>
            </a:pPr>
            <a:r>
              <a:rPr lang="pl-PL" sz="3700" dirty="0" smtClean="0">
                <a:latin typeface="Arial Narrow" panose="020B0606020202030204" pitchFamily="34" charset="0"/>
              </a:rPr>
              <a:t>Stosować </a:t>
            </a:r>
            <a:r>
              <a:rPr lang="pl-PL" sz="3700" b="1" dirty="0" smtClean="0">
                <a:latin typeface="Arial Narrow" panose="020B0606020202030204" pitchFamily="34" charset="0"/>
              </a:rPr>
              <a:t>ustne </a:t>
            </a:r>
            <a:r>
              <a:rPr lang="pl-PL" sz="3700" b="1" dirty="0">
                <a:latin typeface="Arial Narrow" panose="020B0606020202030204" pitchFamily="34" charset="0"/>
              </a:rPr>
              <a:t>pochwały</a:t>
            </a:r>
            <a:r>
              <a:rPr lang="pl-PL" sz="3700" dirty="0">
                <a:latin typeface="Arial Narrow" panose="020B0606020202030204" pitchFamily="34" charset="0"/>
              </a:rPr>
              <a:t>, </a:t>
            </a:r>
            <a:r>
              <a:rPr lang="pl-PL" sz="2900" dirty="0">
                <a:latin typeface="Arial Narrow" panose="020B0606020202030204" pitchFamily="34" charset="0"/>
              </a:rPr>
              <a:t>miłe słowo doceniające trud szkolny. </a:t>
            </a:r>
            <a:endParaRPr lang="pl-PL" sz="2900" dirty="0" smtClean="0">
              <a:latin typeface="Arial Narrow" panose="020B0606020202030204" pitchFamily="34" charset="0"/>
            </a:endParaRPr>
          </a:p>
          <a:p>
            <a:pPr marL="109728" indent="0">
              <a:buNone/>
            </a:pPr>
            <a:endParaRPr lang="pl-PL" sz="1800" dirty="0" smtClean="0">
              <a:latin typeface="Arial Narrow" panose="020B0606020202030204" pitchFamily="34" charset="0"/>
            </a:endParaRPr>
          </a:p>
          <a:p>
            <a:pPr marL="109728" indent="0">
              <a:buNone/>
            </a:pPr>
            <a:r>
              <a:rPr lang="pl-PL" sz="3700" b="1" dirty="0" smtClean="0">
                <a:latin typeface="Arial Narrow" panose="020B0606020202030204" pitchFamily="34" charset="0"/>
              </a:rPr>
              <a:t>Nagrody materialne </a:t>
            </a:r>
            <a:r>
              <a:rPr lang="pl-PL" sz="3700" dirty="0">
                <a:latin typeface="Arial Narrow" panose="020B0606020202030204" pitchFamily="34" charset="0"/>
              </a:rPr>
              <a:t>można na przykład ustalić </a:t>
            </a:r>
            <a:r>
              <a:rPr lang="pl-PL" sz="3700" dirty="0" smtClean="0">
                <a:latin typeface="Arial Narrow" panose="020B0606020202030204" pitchFamily="34" charset="0"/>
              </a:rPr>
              <a:t>dziecku za  </a:t>
            </a:r>
            <a:r>
              <a:rPr lang="pl-PL" sz="3700" dirty="0">
                <a:latin typeface="Arial Narrow" panose="020B0606020202030204" pitchFamily="34" charset="0"/>
              </a:rPr>
              <a:t>duże </a:t>
            </a:r>
            <a:r>
              <a:rPr lang="pl-PL" sz="3700" dirty="0" smtClean="0">
                <a:latin typeface="Arial Narrow" panose="020B0606020202030204" pitchFamily="34" charset="0"/>
              </a:rPr>
              <a:t>cele np. </a:t>
            </a:r>
            <a:r>
              <a:rPr lang="pl-PL" sz="2900" dirty="0" smtClean="0">
                <a:latin typeface="Arial Narrow" panose="020B0606020202030204" pitchFamily="34" charset="0"/>
              </a:rPr>
              <a:t>wysoka </a:t>
            </a:r>
            <a:r>
              <a:rPr lang="pl-PL" sz="2900" dirty="0">
                <a:latin typeface="Arial Narrow" panose="020B0606020202030204" pitchFamily="34" charset="0"/>
              </a:rPr>
              <a:t>średnia ocen na semestr. </a:t>
            </a:r>
            <a:endParaRPr lang="pl-PL" sz="2900" dirty="0" smtClean="0">
              <a:latin typeface="Arial Narrow" panose="020B0606020202030204" pitchFamily="34" charset="0"/>
            </a:endParaRPr>
          </a:p>
          <a:p>
            <a:pPr marL="109728" indent="0">
              <a:buNone/>
            </a:pPr>
            <a:endParaRPr lang="pl-PL" sz="3700" dirty="0" smtClean="0">
              <a:latin typeface="Arial Narrow" panose="020B0606020202030204" pitchFamily="34" charset="0"/>
            </a:endParaRPr>
          </a:p>
          <a:p>
            <a:pPr marL="109728" indent="0" algn="ctr">
              <a:buNone/>
            </a:pPr>
            <a:r>
              <a:rPr lang="pl-PL" sz="3800" b="1" dirty="0" smtClean="0">
                <a:latin typeface="Arial Narrow" panose="020B0606020202030204" pitchFamily="34" charset="0"/>
              </a:rPr>
              <a:t>Pamiętajmy konsekwencję </a:t>
            </a:r>
            <a:r>
              <a:rPr lang="pl-PL" sz="3800" dirty="0" smtClean="0">
                <a:latin typeface="Arial Narrow" panose="020B0606020202030204" pitchFamily="34" charset="0"/>
              </a:rPr>
              <a:t>złe </a:t>
            </a:r>
            <a:r>
              <a:rPr lang="pl-PL" sz="3800" dirty="0">
                <a:latin typeface="Arial Narrow" panose="020B0606020202030204" pitchFamily="34" charset="0"/>
              </a:rPr>
              <a:t>wyniki w </a:t>
            </a:r>
            <a:r>
              <a:rPr lang="pl-PL" sz="3800" dirty="0" smtClean="0">
                <a:latin typeface="Arial Narrow" panose="020B0606020202030204" pitchFamily="34" charset="0"/>
              </a:rPr>
              <a:t>nauce</a:t>
            </a:r>
            <a:r>
              <a:rPr lang="pl-PL" sz="3800" dirty="0">
                <a:latin typeface="Arial Narrow" panose="020B0606020202030204" pitchFamily="34" charset="0"/>
              </a:rPr>
              <a:t> stosujemy</a:t>
            </a:r>
            <a:r>
              <a:rPr lang="pl-PL" sz="3800" dirty="0" smtClean="0">
                <a:latin typeface="Arial Narrow" panose="020B0606020202030204" pitchFamily="34" charset="0"/>
              </a:rPr>
              <a:t> wówczas gdy to </a:t>
            </a:r>
            <a:r>
              <a:rPr lang="pl-PL" sz="3800" dirty="0">
                <a:latin typeface="Arial Narrow" panose="020B0606020202030204" pitchFamily="34" charset="0"/>
              </a:rPr>
              <a:t>efekt lenistwa a nie braku zrozumienia tematu.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648072"/>
          </a:xfrm>
        </p:spPr>
        <p:txBody>
          <a:bodyPr>
            <a:normAutofit fontScale="90000"/>
          </a:bodyPr>
          <a:lstStyle/>
          <a:p>
            <a:pPr lvl="0" algn="ctr"/>
            <a:r>
              <a:rPr lang="pl-PL" dirty="0" smtClean="0">
                <a:solidFill>
                  <a:schemeClr val="bg2">
                    <a:lumMod val="25000"/>
                  </a:schemeClr>
                </a:solidFill>
                <a:effectLst/>
              </a:rPr>
              <a:t>CHWAL I NAGRADZAJ</a:t>
            </a:r>
            <a:r>
              <a:rPr lang="pl-PL" dirty="0">
                <a:effectLst/>
              </a:rPr>
              <a:t/>
            </a:r>
            <a:br>
              <a:rPr lang="pl-PL" dirty="0">
                <a:effectLst/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3882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5112568"/>
          </a:xfrm>
        </p:spPr>
        <p:txBody>
          <a:bodyPr>
            <a:normAutofit fontScale="85000" lnSpcReduction="20000"/>
          </a:bodyPr>
          <a:lstStyle/>
          <a:p>
            <a:pPr marL="109728" indent="0" algn="just">
              <a:buNone/>
            </a:pPr>
            <a:r>
              <a:rPr lang="pl-PL" dirty="0" smtClean="0">
                <a:latin typeface="Arial Narrow" panose="020B0606020202030204" pitchFamily="34" charset="0"/>
              </a:rPr>
              <a:t>	Każdy </a:t>
            </a:r>
            <a:r>
              <a:rPr lang="pl-PL" dirty="0">
                <a:latin typeface="Arial Narrow" panose="020B0606020202030204" pitchFamily="34" charset="0"/>
              </a:rPr>
              <a:t>z nas wykonuje i uczy się z przyjemnością tego, co lubi. Tak samo jest w przypadku dzieci. Nie ma się więc co dziwić, kiedy nasza córka lub syn lepiej radzą sobie np. z przedmiotami ścisłymi niż naukami </a:t>
            </a:r>
            <a:r>
              <a:rPr lang="pl-PL" dirty="0" smtClean="0">
                <a:latin typeface="Arial Narrow" panose="020B0606020202030204" pitchFamily="34" charset="0"/>
              </a:rPr>
              <a:t>humanistycznymi.  </a:t>
            </a:r>
          </a:p>
          <a:p>
            <a:pPr marL="109728" indent="0">
              <a:buNone/>
            </a:pPr>
            <a:endParaRPr lang="pl-PL" dirty="0" smtClean="0">
              <a:latin typeface="Arial Narrow" panose="020B0606020202030204" pitchFamily="34" charset="0"/>
            </a:endParaRPr>
          </a:p>
          <a:p>
            <a:pPr marL="109728" indent="0" algn="ctr">
              <a:buNone/>
            </a:pPr>
            <a:r>
              <a:rPr lang="pl-PL" b="1" dirty="0" smtClean="0">
                <a:latin typeface="Arial Narrow" panose="020B0606020202030204" pitchFamily="34" charset="0"/>
              </a:rPr>
              <a:t>Wiedzę </a:t>
            </a:r>
            <a:r>
              <a:rPr lang="pl-PL" b="1" dirty="0">
                <a:latin typeface="Arial Narrow" panose="020B0606020202030204" pitchFamily="34" charset="0"/>
              </a:rPr>
              <a:t>o zainteresowaniach i pasjach dziecka warto </a:t>
            </a:r>
            <a:r>
              <a:rPr lang="pl-PL" b="1" dirty="0" smtClean="0">
                <a:latin typeface="Arial Narrow" panose="020B0606020202030204" pitchFamily="34" charset="0"/>
              </a:rPr>
              <a:t>wykorzystać     </a:t>
            </a:r>
            <a:r>
              <a:rPr lang="pl-PL" b="1" dirty="0">
                <a:latin typeface="Arial Narrow" panose="020B0606020202030204" pitchFamily="34" charset="0"/>
              </a:rPr>
              <a:t>w motywowaniu. </a:t>
            </a:r>
            <a:endParaRPr lang="pl-PL" b="1" dirty="0" smtClean="0">
              <a:latin typeface="Arial Narrow" panose="020B0606020202030204" pitchFamily="34" charset="0"/>
            </a:endParaRPr>
          </a:p>
          <a:p>
            <a:pPr marL="109728" indent="0" algn="ctr">
              <a:buNone/>
            </a:pPr>
            <a:endParaRPr lang="pl-PL" dirty="0" smtClean="0">
              <a:latin typeface="Arial Narrow" panose="020B0606020202030204" pitchFamily="34" charset="0"/>
            </a:endParaRPr>
          </a:p>
          <a:p>
            <a:pPr marL="109728" indent="0" algn="just">
              <a:buNone/>
            </a:pPr>
            <a:r>
              <a:rPr lang="pl-PL" dirty="0" smtClean="0">
                <a:latin typeface="Arial Narrow" panose="020B0606020202030204" pitchFamily="34" charset="0"/>
              </a:rPr>
              <a:t>	Nie </a:t>
            </a:r>
            <a:r>
              <a:rPr lang="pl-PL" dirty="0">
                <a:latin typeface="Arial Narrow" panose="020B0606020202030204" pitchFamily="34" charset="0"/>
              </a:rPr>
              <a:t>wymagajmy od dziecka najlepszych ocen ze wszystkich przedmiotów, bądźmy wyrozumiali dla jego przedmiotowych upodobań. Umożliwiajmy mu oddanie się pasji np. przyrodniczej, kupujmy mu pomoce naukowe z tej dziedziny, wspierajmy rozwój zainteresowań ze świadomością, że dziecko nie marnuje w ten sposób czasu, który mogłoby poświęcić matematyce, ale że właśnie rozwija swój umysł i czyni go bardziej otwartym. To w matematyce jest równie ważne i na pewno wyjdzie jej na dobre.</a:t>
            </a:r>
          </a:p>
          <a:p>
            <a:endParaRPr lang="pl-PL" dirty="0">
              <a:latin typeface="Arial Narrow" panose="020B0606020202030204" pitchFamily="34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648072"/>
          </a:xfrm>
        </p:spPr>
        <p:txBody>
          <a:bodyPr>
            <a:normAutofit fontScale="90000"/>
          </a:bodyPr>
          <a:lstStyle/>
          <a:p>
            <a:pPr lvl="0" algn="ctr"/>
            <a:r>
              <a:rPr lang="pl-PL" dirty="0">
                <a:solidFill>
                  <a:schemeClr val="bg2">
                    <a:lumMod val="25000"/>
                  </a:schemeClr>
                </a:solidFill>
                <a:effectLst/>
              </a:rPr>
              <a:t>ROZWIJAJ PASJE</a:t>
            </a:r>
            <a:r>
              <a:rPr lang="pl-PL" dirty="0">
                <a:effectLst/>
              </a:rPr>
              <a:t/>
            </a:r>
            <a:br>
              <a:rPr lang="pl-PL" dirty="0">
                <a:effectLst/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6802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 fontScale="85000" lnSpcReduction="20000"/>
          </a:bodyPr>
          <a:lstStyle/>
          <a:p>
            <a:pPr marL="109728" indent="0" algn="just">
              <a:buNone/>
            </a:pPr>
            <a:r>
              <a:rPr lang="pl-PL" dirty="0" smtClean="0">
                <a:latin typeface="Arial Narrow" panose="020B0606020202030204" pitchFamily="34" charset="0"/>
              </a:rPr>
              <a:t>	Dla </a:t>
            </a:r>
            <a:r>
              <a:rPr lang="pl-PL" dirty="0">
                <a:latin typeface="Arial Narrow" panose="020B0606020202030204" pitchFamily="34" charset="0"/>
              </a:rPr>
              <a:t>dziecka nie ma nic gorszego niż wyśmiewanie jego niepowodzeń czy piętnowanie ich. Jeśli robi to rodzic </a:t>
            </a:r>
            <a:r>
              <a:rPr lang="pl-PL" dirty="0" smtClean="0">
                <a:latin typeface="Arial Narrow" panose="020B0606020202030204" pitchFamily="34" charset="0"/>
              </a:rPr>
              <a:t>czyli </a:t>
            </a:r>
            <a:r>
              <a:rPr lang="pl-PL" dirty="0">
                <a:latin typeface="Arial Narrow" panose="020B0606020202030204" pitchFamily="34" charset="0"/>
              </a:rPr>
              <a:t>dziecięcy autorytet, uczucie jest jeszcze bardziej bolesne. </a:t>
            </a:r>
            <a:r>
              <a:rPr lang="pl-PL" dirty="0" smtClean="0">
                <a:latin typeface="Arial Narrow" panose="020B0606020202030204" pitchFamily="34" charset="0"/>
              </a:rPr>
              <a:t>Jeśli </a:t>
            </a:r>
            <a:r>
              <a:rPr lang="pl-PL" dirty="0">
                <a:latin typeface="Arial Narrow" panose="020B0606020202030204" pitchFamily="34" charset="0"/>
              </a:rPr>
              <a:t>zależy nam na wychowaniu młodego człowieka, który będzie pełny wiary we własne możliwości, nie możemy podcinać mu skrzydeł. </a:t>
            </a:r>
            <a:endParaRPr lang="pl-PL" dirty="0" smtClean="0">
              <a:latin typeface="Arial Narrow" panose="020B0606020202030204" pitchFamily="34" charset="0"/>
            </a:endParaRPr>
          </a:p>
          <a:p>
            <a:pPr marL="109728" indent="0" algn="just">
              <a:buNone/>
            </a:pPr>
            <a:endParaRPr lang="pl-PL" sz="1200" dirty="0" smtClean="0">
              <a:latin typeface="Arial Narrow" panose="020B0606020202030204" pitchFamily="34" charset="0"/>
            </a:endParaRPr>
          </a:p>
          <a:p>
            <a:pPr marL="109728" indent="0" algn="ctr">
              <a:buNone/>
            </a:pPr>
            <a:r>
              <a:rPr lang="pl-PL" b="1" dirty="0" smtClean="0">
                <a:latin typeface="Arial Narrow" panose="020B0606020202030204" pitchFamily="34" charset="0"/>
              </a:rPr>
              <a:t>Krytykowanie </a:t>
            </a:r>
            <a:r>
              <a:rPr lang="pl-PL" b="1" dirty="0">
                <a:latin typeface="Arial Narrow" panose="020B0606020202030204" pitchFamily="34" charset="0"/>
              </a:rPr>
              <a:t>nie jest żadnym hartowaniem charakteru, szczególnie u wrażliwego dziecka</a:t>
            </a:r>
            <a:r>
              <a:rPr lang="pl-PL" b="1" dirty="0" smtClean="0">
                <a:latin typeface="Arial Narrow" panose="020B0606020202030204" pitchFamily="34" charset="0"/>
              </a:rPr>
              <a:t>.</a:t>
            </a:r>
          </a:p>
          <a:p>
            <a:pPr marL="109728" indent="0" algn="ctr">
              <a:buNone/>
            </a:pPr>
            <a:endParaRPr lang="pl-PL" sz="1200" b="1" dirty="0" smtClean="0">
              <a:latin typeface="Arial Narrow" panose="020B0606020202030204" pitchFamily="34" charset="0"/>
            </a:endParaRPr>
          </a:p>
          <a:p>
            <a:pPr marL="109728" indent="0" algn="just">
              <a:buNone/>
            </a:pPr>
            <a:r>
              <a:rPr lang="pl-PL" b="1" dirty="0" smtClean="0">
                <a:latin typeface="Arial Narrow" panose="020B0606020202030204" pitchFamily="34" charset="0"/>
              </a:rPr>
              <a:t> </a:t>
            </a:r>
            <a:r>
              <a:rPr lang="pl-PL" dirty="0">
                <a:latin typeface="Arial Narrow" panose="020B0606020202030204" pitchFamily="34" charset="0"/>
              </a:rPr>
              <a:t>Zamiast motywować dziecko do wytężonej pracy, może osłabić jego zapał i przede wszystkim zranić je. Nauka w tej sytuacji może wydawać się dziecku czymś złym, niepotrzebnym, a utraconą wiarę w siebie trudno odbudować. </a:t>
            </a:r>
            <a:endParaRPr lang="pl-PL" dirty="0" smtClean="0">
              <a:latin typeface="Arial Narrow" panose="020B0606020202030204" pitchFamily="34" charset="0"/>
            </a:endParaRPr>
          </a:p>
          <a:p>
            <a:pPr marL="109728" indent="0" algn="just">
              <a:buNone/>
            </a:pPr>
            <a:endParaRPr lang="pl-PL" sz="1200" dirty="0">
              <a:latin typeface="Arial Narrow" panose="020B0606020202030204" pitchFamily="34" charset="0"/>
            </a:endParaRPr>
          </a:p>
          <a:p>
            <a:pPr marL="109728" indent="0" algn="ctr">
              <a:buNone/>
            </a:pPr>
            <a:r>
              <a:rPr lang="pl-PL" b="1" dirty="0" smtClean="0">
                <a:latin typeface="Arial Narrow" panose="020B0606020202030204" pitchFamily="34" charset="0"/>
              </a:rPr>
              <a:t> </a:t>
            </a:r>
            <a:r>
              <a:rPr lang="pl-PL" b="1" dirty="0">
                <a:latin typeface="Arial Narrow" panose="020B0606020202030204" pitchFamily="34" charset="0"/>
              </a:rPr>
              <a:t>Zamiast się z dziecka naśmiewać czy wytykać mu </a:t>
            </a:r>
            <a:r>
              <a:rPr lang="pl-PL" b="1" dirty="0" smtClean="0">
                <a:latin typeface="Arial Narrow" panose="020B0606020202030204" pitchFamily="34" charset="0"/>
              </a:rPr>
              <a:t>błędy                            </a:t>
            </a:r>
            <a:r>
              <a:rPr lang="pl-PL" b="1" dirty="0">
                <a:latin typeface="Arial Narrow" panose="020B0606020202030204" pitchFamily="34" charset="0"/>
              </a:rPr>
              <a:t>i niedociągnięcia, warto postarać się zrozumieć te trudności </a:t>
            </a:r>
            <a:r>
              <a:rPr lang="pl-PL" b="1" dirty="0" smtClean="0">
                <a:latin typeface="Arial Narrow" panose="020B0606020202030204" pitchFamily="34" charset="0"/>
              </a:rPr>
              <a:t>                   i </a:t>
            </a:r>
            <a:r>
              <a:rPr lang="pl-PL" b="1" dirty="0">
                <a:latin typeface="Arial Narrow" panose="020B0606020202030204" pitchFamily="34" charset="0"/>
              </a:rPr>
              <a:t>pomóc je przezwyciężyć.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pPr lvl="0" algn="ctr"/>
            <a:r>
              <a:rPr lang="pl-PL" dirty="0">
                <a:solidFill>
                  <a:schemeClr val="bg2">
                    <a:lumMod val="25000"/>
                  </a:schemeClr>
                </a:solidFill>
                <a:effectLst/>
              </a:rPr>
              <a:t>NIE KRYTYKUJ</a:t>
            </a:r>
            <a:r>
              <a:rPr lang="pl-PL" dirty="0">
                <a:effectLst/>
              </a:rPr>
              <a:t/>
            </a:r>
            <a:br>
              <a:rPr lang="pl-PL" dirty="0">
                <a:effectLst/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987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8" cy="4896544"/>
          </a:xfrm>
        </p:spPr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pl-PL" dirty="0">
                <a:latin typeface="Arial Narrow" panose="020B0606020202030204" pitchFamily="34" charset="0"/>
              </a:rPr>
              <a:t>Warto wzbudzać w dziecku ogólną motywację do nauki i chodzenia do szkoły. </a:t>
            </a:r>
            <a:endParaRPr lang="pl-PL" dirty="0" smtClean="0">
              <a:latin typeface="Arial Narrow" panose="020B0606020202030204" pitchFamily="34" charset="0"/>
            </a:endParaRPr>
          </a:p>
          <a:p>
            <a:pPr marL="109728" indent="0">
              <a:buNone/>
            </a:pPr>
            <a:endParaRPr lang="pl-PL" sz="1300" dirty="0" smtClean="0">
              <a:latin typeface="Arial Narrow" panose="020B0606020202030204" pitchFamily="34" charset="0"/>
            </a:endParaRPr>
          </a:p>
          <a:p>
            <a:pPr marL="109728" indent="0">
              <a:buNone/>
            </a:pPr>
            <a:r>
              <a:rPr lang="pl-PL" b="1" dirty="0" smtClean="0">
                <a:latin typeface="Arial Narrow" panose="020B0606020202030204" pitchFamily="34" charset="0"/>
              </a:rPr>
              <a:t>Dziecko </a:t>
            </a:r>
            <a:r>
              <a:rPr lang="pl-PL" b="1" dirty="0">
                <a:latin typeface="Arial Narrow" panose="020B0606020202030204" pitchFamily="34" charset="0"/>
              </a:rPr>
              <a:t>powinno zrozumieć, po co w ogóle musi się uczyć. </a:t>
            </a:r>
            <a:endParaRPr lang="pl-PL" b="1" dirty="0" smtClean="0">
              <a:latin typeface="Arial Narrow" panose="020B0606020202030204" pitchFamily="34" charset="0"/>
            </a:endParaRPr>
          </a:p>
          <a:p>
            <a:pPr marL="109728" indent="0">
              <a:buNone/>
            </a:pPr>
            <a:endParaRPr lang="pl-PL" sz="1300" b="1" dirty="0" smtClean="0">
              <a:latin typeface="Arial Narrow" panose="020B0606020202030204" pitchFamily="34" charset="0"/>
            </a:endParaRPr>
          </a:p>
          <a:p>
            <a:pPr marL="109728" indent="0">
              <a:buNone/>
            </a:pPr>
            <a:r>
              <a:rPr lang="pl-PL" dirty="0" smtClean="0">
                <a:latin typeface="Arial Narrow" panose="020B0606020202030204" pitchFamily="34" charset="0"/>
              </a:rPr>
              <a:t>Trzeba </a:t>
            </a:r>
            <a:r>
              <a:rPr lang="pl-PL" dirty="0">
                <a:latin typeface="Arial Narrow" panose="020B0606020202030204" pitchFamily="34" charset="0"/>
              </a:rPr>
              <a:t>przystępnie wyjaśnić mu, do czego przydaje się wiedza uzyskana w szkole. Nasza pociecha powinna mieć świadomość, że edukacja jest bardzo praktyczna i czyni nasze życie łatwiejszym. </a:t>
            </a:r>
            <a:endParaRPr lang="pl-PL" dirty="0" smtClean="0">
              <a:latin typeface="Arial Narrow" panose="020B0606020202030204" pitchFamily="34" charset="0"/>
            </a:endParaRPr>
          </a:p>
          <a:p>
            <a:pPr marL="109728" indent="0">
              <a:buNone/>
            </a:pPr>
            <a:endParaRPr lang="pl-PL" dirty="0" smtClean="0">
              <a:latin typeface="Arial Narrow" panose="020B0606020202030204" pitchFamily="34" charset="0"/>
            </a:endParaRPr>
          </a:p>
          <a:p>
            <a:pPr marL="109728" indent="0" algn="ctr">
              <a:buNone/>
            </a:pPr>
            <a:r>
              <a:rPr lang="pl-PL" b="1" dirty="0" smtClean="0">
                <a:latin typeface="Arial Narrow" panose="020B0606020202030204" pitchFamily="34" charset="0"/>
              </a:rPr>
              <a:t>Pamiętajmy</a:t>
            </a:r>
            <a:r>
              <a:rPr lang="pl-PL" b="1" dirty="0">
                <a:latin typeface="Arial Narrow" panose="020B0606020202030204" pitchFamily="34" charset="0"/>
              </a:rPr>
              <a:t>, jeśli nasz uczeń będzie wiedział, jakie korzyści da mu szkoła, chętniej będzie do niej chodził</a:t>
            </a:r>
            <a:r>
              <a:rPr lang="pl-PL" dirty="0">
                <a:latin typeface="Arial Narrow" panose="020B0606020202030204" pitchFamily="34" charset="0"/>
              </a:rPr>
              <a:t>. </a:t>
            </a:r>
            <a:endParaRPr lang="pl-PL" dirty="0" smtClean="0">
              <a:latin typeface="Arial Narrow" panose="020B0606020202030204" pitchFamily="34" charset="0"/>
            </a:endParaRPr>
          </a:p>
          <a:p>
            <a:pPr marL="109728" indent="0" algn="ctr">
              <a:buNone/>
            </a:pPr>
            <a:endParaRPr lang="pl-PL" dirty="0" smtClean="0">
              <a:latin typeface="Arial Narrow" panose="020B0606020202030204" pitchFamily="34" charset="0"/>
            </a:endParaRPr>
          </a:p>
          <a:p>
            <a:pPr marL="109728" indent="0">
              <a:buNone/>
            </a:pPr>
            <a:r>
              <a:rPr lang="pl-PL" dirty="0" smtClean="0">
                <a:latin typeface="Arial Narrow" panose="020B0606020202030204" pitchFamily="34" charset="0"/>
              </a:rPr>
              <a:t>Wytłumaczmy </a:t>
            </a:r>
            <a:r>
              <a:rPr lang="pl-PL" dirty="0">
                <a:latin typeface="Arial Narrow" panose="020B0606020202030204" pitchFamily="34" charset="0"/>
              </a:rPr>
              <a:t>dziecku praktyczność </a:t>
            </a:r>
            <a:r>
              <a:rPr lang="pl-PL" dirty="0" smtClean="0">
                <a:latin typeface="Arial Narrow" panose="020B0606020202030204" pitchFamily="34" charset="0"/>
              </a:rPr>
              <a:t>edukacji, że </a:t>
            </a:r>
            <a:r>
              <a:rPr lang="pl-PL" dirty="0">
                <a:latin typeface="Arial Narrow" panose="020B0606020202030204" pitchFamily="34" charset="0"/>
              </a:rPr>
              <a:t>umiejętność liczenia przydaje się np. do określenia kwoty, jaką potrzeba wziąć na zakupy, a umiejętność czytania pozwoli mu samodzielnie </a:t>
            </a:r>
            <a:r>
              <a:rPr lang="pl-PL" dirty="0" smtClean="0">
                <a:latin typeface="Arial Narrow" panose="020B0606020202030204" pitchFamily="34" charset="0"/>
              </a:rPr>
              <a:t>odczytać różne treści w otaczającym  go świecie. </a:t>
            </a:r>
          </a:p>
          <a:p>
            <a:pPr marL="109728" indent="0">
              <a:buNone/>
            </a:pPr>
            <a:endParaRPr lang="pl-PL" dirty="0" smtClean="0">
              <a:latin typeface="Arial Narrow" panose="020B0606020202030204" pitchFamily="34" charset="0"/>
            </a:endParaRPr>
          </a:p>
          <a:p>
            <a:pPr marL="109728" indent="0" algn="ctr">
              <a:buNone/>
            </a:pPr>
            <a:r>
              <a:rPr lang="pl-PL" b="1" dirty="0" smtClean="0">
                <a:latin typeface="Arial Narrow" panose="020B0606020202030204" pitchFamily="34" charset="0"/>
              </a:rPr>
              <a:t>Możemy </a:t>
            </a:r>
            <a:r>
              <a:rPr lang="pl-PL" b="1" dirty="0">
                <a:latin typeface="Arial Narrow" panose="020B0606020202030204" pitchFamily="34" charset="0"/>
              </a:rPr>
              <a:t>również opowiedzieć dziecku o tym że szkoła pozwoli mu stać się w przyszłości kimś, kim chce </a:t>
            </a:r>
            <a:r>
              <a:rPr lang="pl-PL" b="1" dirty="0" smtClean="0">
                <a:latin typeface="Arial Narrow" panose="020B0606020202030204" pitchFamily="34" charset="0"/>
              </a:rPr>
              <a:t>być.</a:t>
            </a:r>
            <a:endParaRPr lang="pl-PL" b="1" dirty="0">
              <a:latin typeface="Arial Narrow" panose="020B0606020202030204" pitchFamily="34" charset="0"/>
            </a:endParaRP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548680"/>
            <a:ext cx="9252520" cy="868958"/>
          </a:xfrm>
        </p:spPr>
        <p:txBody>
          <a:bodyPr>
            <a:normAutofit fontScale="90000"/>
          </a:bodyPr>
          <a:lstStyle/>
          <a:p>
            <a:pPr lvl="0" algn="ctr"/>
            <a:r>
              <a:rPr lang="pl-PL" sz="3600" dirty="0">
                <a:solidFill>
                  <a:schemeClr val="bg2">
                    <a:lumMod val="25000"/>
                  </a:schemeClr>
                </a:solidFill>
                <a:effectLst/>
              </a:rPr>
              <a:t>POBUDŹ OGÓLNĄ MOTYWACJĘ DO NAUKI</a:t>
            </a:r>
            <a:r>
              <a:rPr lang="pl-PL" dirty="0">
                <a:effectLst/>
              </a:rPr>
              <a:t/>
            </a:r>
            <a:br>
              <a:rPr lang="pl-PL" dirty="0">
                <a:effectLst/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083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323528" y="1196752"/>
            <a:ext cx="8589640" cy="4954555"/>
          </a:xfrm>
        </p:spPr>
        <p:txBody>
          <a:bodyPr>
            <a:normAutofit fontScale="85000" lnSpcReduction="20000"/>
          </a:bodyPr>
          <a:lstStyle/>
          <a:p>
            <a:pPr marL="109728" indent="0" algn="ctr">
              <a:buNone/>
            </a:pPr>
            <a:r>
              <a:rPr lang="pl-PL" b="1" dirty="0">
                <a:latin typeface="Arial Narrow" panose="020B0606020202030204" pitchFamily="34" charset="0"/>
              </a:rPr>
              <a:t>Dziecko wyrastające w miłości i akceptacji jest silniejsze i łatwiej radzi </a:t>
            </a:r>
            <a:r>
              <a:rPr lang="pl-PL" b="1" dirty="0" smtClean="0">
                <a:latin typeface="Arial Narrow" panose="020B0606020202030204" pitchFamily="34" charset="0"/>
              </a:rPr>
              <a:t>     sobie </a:t>
            </a:r>
            <a:r>
              <a:rPr lang="pl-PL" b="1" dirty="0">
                <a:latin typeface="Arial Narrow" panose="020B0606020202030204" pitchFamily="34" charset="0"/>
              </a:rPr>
              <a:t>w życiu. </a:t>
            </a:r>
            <a:endParaRPr lang="pl-PL" b="1" dirty="0" smtClean="0">
              <a:latin typeface="Arial Narrow" panose="020B0606020202030204" pitchFamily="34" charset="0"/>
            </a:endParaRPr>
          </a:p>
          <a:p>
            <a:pPr marL="109728" indent="0">
              <a:buNone/>
            </a:pPr>
            <a:r>
              <a:rPr lang="pl-PL" dirty="0" smtClean="0">
                <a:latin typeface="Arial Narrow" panose="020B0606020202030204" pitchFamily="34" charset="0"/>
              </a:rPr>
              <a:t>Dlaczego</a:t>
            </a:r>
            <a:r>
              <a:rPr lang="pl-PL" dirty="0">
                <a:latin typeface="Arial Narrow" panose="020B0606020202030204" pitchFamily="34" charset="0"/>
              </a:rPr>
              <a:t>? </a:t>
            </a:r>
            <a:endParaRPr lang="pl-PL" dirty="0" smtClean="0">
              <a:latin typeface="Arial Narrow" panose="020B0606020202030204" pitchFamily="34" charset="0"/>
            </a:endParaRPr>
          </a:p>
          <a:p>
            <a:pPr marL="109728" indent="0" algn="just">
              <a:buNone/>
            </a:pPr>
            <a:r>
              <a:rPr lang="pl-PL" dirty="0" smtClean="0">
                <a:latin typeface="Arial Narrow" panose="020B0606020202030204" pitchFamily="34" charset="0"/>
              </a:rPr>
              <a:t>Bo wsparcie</a:t>
            </a:r>
            <a:r>
              <a:rPr lang="pl-PL" dirty="0">
                <a:latin typeface="Arial Narrow" panose="020B0606020202030204" pitchFamily="34" charset="0"/>
              </a:rPr>
              <a:t>, które dodaje mu sił i zapału. Ma również świadomość, że ktoś je dopinguje i w razie potrzeby mu pomoże. Dziecko, które czuje się kochane, traktuje kochające je osoby jak autorytet, dlatego dzięki temu łatwiej wpłynąć jest nam na dziecięcą </a:t>
            </a:r>
            <a:r>
              <a:rPr lang="pl-PL" dirty="0" smtClean="0">
                <a:latin typeface="Arial Narrow" panose="020B0606020202030204" pitchFamily="34" charset="0"/>
              </a:rPr>
              <a:t>postawę </a:t>
            </a:r>
            <a:r>
              <a:rPr lang="pl-PL" dirty="0">
                <a:latin typeface="Arial Narrow" panose="020B0606020202030204" pitchFamily="34" charset="0"/>
              </a:rPr>
              <a:t>i zmotywować do działania. Takie dziecko również łatwiej nabiera wiary w siebie, a ta przecież potrafi czynić cuda. </a:t>
            </a:r>
            <a:endParaRPr lang="pl-PL" dirty="0" smtClean="0">
              <a:latin typeface="Arial Narrow" panose="020B0606020202030204" pitchFamily="34" charset="0"/>
            </a:endParaRPr>
          </a:p>
          <a:p>
            <a:pPr marL="109728" indent="0">
              <a:buNone/>
            </a:pPr>
            <a:endParaRPr lang="pl-PL" sz="1200" dirty="0" smtClean="0">
              <a:latin typeface="Arial Narrow" panose="020B0606020202030204" pitchFamily="34" charset="0"/>
            </a:endParaRPr>
          </a:p>
          <a:p>
            <a:pPr marL="109728" indent="0" algn="ctr">
              <a:buNone/>
            </a:pPr>
            <a:r>
              <a:rPr lang="pl-PL" b="1" dirty="0" smtClean="0">
                <a:latin typeface="Arial Narrow" panose="020B0606020202030204" pitchFamily="34" charset="0"/>
              </a:rPr>
              <a:t>Na </a:t>
            </a:r>
            <a:r>
              <a:rPr lang="pl-PL" b="1" dirty="0">
                <a:latin typeface="Arial Narrow" panose="020B0606020202030204" pitchFamily="34" charset="0"/>
              </a:rPr>
              <a:t>każdym kroku wzmacniajmy w dziecku wiarę w siebie. </a:t>
            </a:r>
            <a:endParaRPr lang="pl-PL" b="1" dirty="0" smtClean="0">
              <a:latin typeface="Arial Narrow" panose="020B0606020202030204" pitchFamily="34" charset="0"/>
            </a:endParaRPr>
          </a:p>
          <a:p>
            <a:pPr marL="109728" indent="0" algn="ctr">
              <a:buNone/>
            </a:pPr>
            <a:r>
              <a:rPr lang="pl-PL" b="1" dirty="0" smtClean="0">
                <a:latin typeface="Arial Narrow" panose="020B0606020202030204" pitchFamily="34" charset="0"/>
              </a:rPr>
              <a:t>Akceptujmy go takim jakim jest, jego słabości i dajemy zrozumienie </a:t>
            </a:r>
            <a:r>
              <a:rPr lang="pl-PL" b="1" dirty="0">
                <a:latin typeface="Arial Narrow" panose="020B0606020202030204" pitchFamily="34" charset="0"/>
              </a:rPr>
              <a:t>dla niepowodzeń. </a:t>
            </a:r>
            <a:endParaRPr lang="pl-PL" b="1" dirty="0" smtClean="0">
              <a:latin typeface="Arial Narrow" panose="020B0606020202030204" pitchFamily="34" charset="0"/>
            </a:endParaRPr>
          </a:p>
          <a:p>
            <a:pPr marL="109728" indent="0" algn="just">
              <a:buNone/>
            </a:pPr>
            <a:endParaRPr lang="pl-PL" sz="1200" b="1" dirty="0" smtClean="0">
              <a:latin typeface="Arial Narrow" panose="020B0606020202030204" pitchFamily="34" charset="0"/>
            </a:endParaRPr>
          </a:p>
          <a:p>
            <a:pPr marL="109728" indent="0" algn="just">
              <a:buNone/>
            </a:pPr>
            <a:r>
              <a:rPr lang="pl-PL" dirty="0" smtClean="0">
                <a:latin typeface="Arial Narrow" panose="020B0606020202030204" pitchFamily="34" charset="0"/>
              </a:rPr>
              <a:t>Zapewniajmy </a:t>
            </a:r>
            <a:r>
              <a:rPr lang="pl-PL" dirty="0">
                <a:latin typeface="Arial Narrow" panose="020B0606020202030204" pitchFamily="34" charset="0"/>
              </a:rPr>
              <a:t>o swojej miłości szczególnie w tych trudnych dla dziecka chwilach. Jeśli nasza pociecha uwierzy, że może i że potrafi czegoś dokonać, łatwiej poradzi sobie z każdą trudnością.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720080"/>
          </a:xfrm>
        </p:spPr>
        <p:txBody>
          <a:bodyPr>
            <a:normAutofit fontScale="90000"/>
          </a:bodyPr>
          <a:lstStyle/>
          <a:p>
            <a:pPr lvl="0" algn="ctr"/>
            <a:r>
              <a:rPr lang="pl-PL" dirty="0">
                <a:solidFill>
                  <a:schemeClr val="bg2">
                    <a:lumMod val="25000"/>
                  </a:schemeClr>
                </a:solidFill>
                <a:effectLst/>
              </a:rPr>
              <a:t>KOCHAJ I AKCEPTUJ</a:t>
            </a:r>
            <a:br>
              <a:rPr lang="pl-PL" dirty="0">
                <a:solidFill>
                  <a:schemeClr val="bg2">
                    <a:lumMod val="25000"/>
                  </a:schemeClr>
                </a:solidFill>
                <a:effectLst/>
              </a:rPr>
            </a:br>
            <a:endParaRPr lang="pl-PL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58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 algn="just">
              <a:buNone/>
            </a:pPr>
            <a:r>
              <a:rPr lang="pl-PL" dirty="0" smtClean="0">
                <a:latin typeface="Arial Narrow" panose="020B0606020202030204" pitchFamily="34" charset="0"/>
              </a:rPr>
              <a:t>	Dla </a:t>
            </a:r>
            <a:r>
              <a:rPr lang="pl-PL" dirty="0">
                <a:latin typeface="Arial Narrow" panose="020B0606020202030204" pitchFamily="34" charset="0"/>
              </a:rPr>
              <a:t>każdego z nas największą motywacją do działania bywają osiągnięcia innych osób, szczególnie tych, które znamy. </a:t>
            </a:r>
            <a:r>
              <a:rPr lang="pl-PL" dirty="0" smtClean="0">
                <a:latin typeface="Arial Narrow" panose="020B0606020202030204" pitchFamily="34" charset="0"/>
              </a:rPr>
              <a:t>Nic </a:t>
            </a:r>
            <a:r>
              <a:rPr lang="pl-PL" dirty="0">
                <a:latin typeface="Arial Narrow" panose="020B0606020202030204" pitchFamily="34" charset="0"/>
              </a:rPr>
              <a:t>bardziej nie przekonuje niż namacalny dowód na </a:t>
            </a:r>
            <a:r>
              <a:rPr lang="pl-PL" dirty="0" smtClean="0">
                <a:latin typeface="Arial Narrow" panose="020B0606020202030204" pitchFamily="34" charset="0"/>
              </a:rPr>
              <a:t>sukces</a:t>
            </a:r>
            <a:r>
              <a:rPr lang="pl-PL" dirty="0">
                <a:latin typeface="Arial Narrow" panose="020B0606020202030204" pitchFamily="34" charset="0"/>
              </a:rPr>
              <a:t>. </a:t>
            </a:r>
            <a:endParaRPr lang="pl-PL" dirty="0" smtClean="0">
              <a:latin typeface="Arial Narrow" panose="020B0606020202030204" pitchFamily="34" charset="0"/>
            </a:endParaRPr>
          </a:p>
          <a:p>
            <a:pPr marL="109728" indent="0" algn="just">
              <a:buNone/>
            </a:pPr>
            <a:endParaRPr lang="pl-PL" sz="1100" dirty="0" smtClean="0">
              <a:latin typeface="Arial Narrow" panose="020B0606020202030204" pitchFamily="34" charset="0"/>
            </a:endParaRPr>
          </a:p>
          <a:p>
            <a:pPr marL="109728" indent="0" algn="just">
              <a:buNone/>
            </a:pPr>
            <a:r>
              <a:rPr lang="pl-PL" dirty="0" smtClean="0">
                <a:latin typeface="Arial Narrow" panose="020B0606020202030204" pitchFamily="34" charset="0"/>
              </a:rPr>
              <a:t>Uczniom </a:t>
            </a:r>
            <a:r>
              <a:rPr lang="pl-PL" dirty="0">
                <a:latin typeface="Arial Narrow" panose="020B0606020202030204" pitchFamily="34" charset="0"/>
              </a:rPr>
              <a:t>również przydają się takie wzorce. Ale tylko te atrakcyjne z ich punktu widzenia. Bardziej niż najlepszy uczeń z klasy zdobywający najwyższe stopnie do nauki przekona ich np. ulubiony sportowiec, który skończył studia i zna języki obce. </a:t>
            </a:r>
            <a:endParaRPr lang="pl-PL" dirty="0" smtClean="0">
              <a:latin typeface="Arial Narrow" panose="020B0606020202030204" pitchFamily="34" charset="0"/>
            </a:endParaRPr>
          </a:p>
          <a:p>
            <a:pPr marL="109728" indent="0">
              <a:buNone/>
            </a:pPr>
            <a:endParaRPr lang="pl-PL" dirty="0" smtClean="0">
              <a:latin typeface="Arial Narrow" panose="020B0606020202030204" pitchFamily="34" charset="0"/>
            </a:endParaRPr>
          </a:p>
          <a:p>
            <a:pPr marL="109728" indent="0" algn="ctr">
              <a:buNone/>
            </a:pPr>
            <a:r>
              <a:rPr lang="pl-PL" b="1" dirty="0" smtClean="0">
                <a:latin typeface="Arial Narrow" panose="020B0606020202030204" pitchFamily="34" charset="0"/>
              </a:rPr>
              <a:t>Szukajmy </a:t>
            </a:r>
            <a:r>
              <a:rPr lang="pl-PL" b="1" dirty="0">
                <a:latin typeface="Arial Narrow" panose="020B0606020202030204" pitchFamily="34" charset="0"/>
              </a:rPr>
              <a:t>autorytetów wokół dziecka, zwracajmy uwagę na jego zainteresowania i pokazujmy mu pozytywne aspekty edukacji na przykładach znanych i lubianych</a:t>
            </a:r>
            <a:r>
              <a:rPr lang="pl-PL" dirty="0">
                <a:latin typeface="Arial Narrow" panose="020B0606020202030204" pitchFamily="34" charset="0"/>
              </a:rPr>
              <a:t>. </a:t>
            </a:r>
            <a:endParaRPr lang="pl-PL" dirty="0" smtClean="0">
              <a:latin typeface="Arial Narrow" panose="020B0606020202030204" pitchFamily="34" charset="0"/>
            </a:endParaRPr>
          </a:p>
          <a:p>
            <a:pPr marL="109728" indent="0" algn="ctr">
              <a:buNone/>
            </a:pPr>
            <a:endParaRPr lang="pl-PL" dirty="0" smtClean="0">
              <a:latin typeface="Arial Narrow" panose="020B0606020202030204" pitchFamily="34" charset="0"/>
            </a:endParaRPr>
          </a:p>
          <a:p>
            <a:pPr marL="109728" indent="0" algn="just">
              <a:buNone/>
            </a:pPr>
            <a:r>
              <a:rPr lang="pl-PL" dirty="0" smtClean="0">
                <a:latin typeface="Arial Narrow" panose="020B0606020202030204" pitchFamily="34" charset="0"/>
              </a:rPr>
              <a:t>Nie </a:t>
            </a:r>
            <a:r>
              <a:rPr lang="pl-PL" dirty="0">
                <a:latin typeface="Arial Narrow" panose="020B0606020202030204" pitchFamily="34" charset="0"/>
              </a:rPr>
              <a:t>zapominajmy przy tym o sobie. My też powinniśmy świecić przykładem – dzięki temu będziemy wiarygodni w oczach </a:t>
            </a:r>
            <a:r>
              <a:rPr lang="pl-PL" dirty="0"/>
              <a:t>dziecka.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pPr lvl="0" algn="ctr"/>
            <a:r>
              <a:rPr lang="pl-PL" dirty="0">
                <a:solidFill>
                  <a:schemeClr val="bg2">
                    <a:lumMod val="25000"/>
                  </a:schemeClr>
                </a:solidFill>
                <a:effectLst/>
              </a:rPr>
              <a:t>POKAZUJ AUTORYTETY</a:t>
            </a:r>
            <a:r>
              <a:rPr lang="pl-PL" dirty="0">
                <a:effectLst/>
              </a:rPr>
              <a:t/>
            </a:r>
            <a:br>
              <a:rPr lang="pl-PL" dirty="0">
                <a:effectLst/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4515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zentacja do Sądowa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 — klasyczny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do Sądowa</Template>
  <TotalTime>456</TotalTime>
  <Words>319</Words>
  <Application>Microsoft Office PowerPoint</Application>
  <PresentationFormat>Pokaz na ekranie (4:3)</PresentationFormat>
  <Paragraphs>92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Prezentacja do Sądowa</vt:lpstr>
      <vt:lpstr>"ŻEBY MI SIĘ CHCIAŁO TAK, JAK MI SIĘ NIE CHCE” Motywowanie dzieci do nauki</vt:lpstr>
      <vt:lpstr>UCZ PRZEZ ZABAWĘ!</vt:lpstr>
      <vt:lpstr>NIE ZBYWAJ, NIE ZNIECHĘCAJ, NIE WYRĘCZAJ </vt:lpstr>
      <vt:lpstr>CHWAL I NAGRADZAJ </vt:lpstr>
      <vt:lpstr>ROZWIJAJ PASJE </vt:lpstr>
      <vt:lpstr>NIE KRYTYKUJ </vt:lpstr>
      <vt:lpstr>POBUDŹ OGÓLNĄ MOTYWACJĘ DO NAUKI </vt:lpstr>
      <vt:lpstr>KOCHAJ I AKCEPTUJ </vt:lpstr>
      <vt:lpstr>POKAZUJ AUTORYTETY </vt:lpstr>
      <vt:lpstr>UŁATW DZIECKU NAUKĘ </vt:lpstr>
      <vt:lpstr>  DOBRZE ZORGANIZUJ CZAS DZIECKA </vt:lpstr>
      <vt:lpstr> Opracowała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AGRESJA I PRZEMOC  W SZKOLE</dc:title>
  <dc:creator>WIN10</dc:creator>
  <cp:lastModifiedBy>Użytkownik systemu Windows</cp:lastModifiedBy>
  <cp:revision>40</cp:revision>
  <cp:lastPrinted>2016-04-19T20:52:17Z</cp:lastPrinted>
  <dcterms:created xsi:type="dcterms:W3CDTF">2017-03-23T20:53:21Z</dcterms:created>
  <dcterms:modified xsi:type="dcterms:W3CDTF">2021-05-30T18:05:14Z</dcterms:modified>
</cp:coreProperties>
</file>