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3" r:id="rId6"/>
    <p:sldId id="264" r:id="rId7"/>
    <p:sldId id="262" r:id="rId8"/>
    <p:sldId id="267" r:id="rId9"/>
    <p:sldId id="263" r:id="rId10"/>
    <p:sldId id="260" r:id="rId11"/>
    <p:sldId id="261" r:id="rId12"/>
    <p:sldId id="265" r:id="rId13"/>
    <p:sldId id="266" r:id="rId14"/>
    <p:sldId id="268" r:id="rId15"/>
    <p:sldId id="270" r:id="rId16"/>
    <p:sldId id="272" r:id="rId17"/>
    <p:sldId id="271" r:id="rId18"/>
    <p:sldId id="274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wa Radoń" initials="ER" lastIdx="1" clrIdx="0">
    <p:extLst>
      <p:ext uri="{19B8F6BF-5375-455C-9EA6-DF929625EA0E}">
        <p15:presenceInfo xmlns:p15="http://schemas.microsoft.com/office/powerpoint/2012/main" userId="67ef699cdb5989a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ADF9F0-C2F0-4404-AD05-5F36727B57C9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E72B794-04A7-44AB-880C-BF48616CA32B}">
      <dgm:prSet/>
      <dgm:spPr/>
      <dgm:t>
        <a:bodyPr/>
        <a:lstStyle/>
        <a:p>
          <a:pPr algn="just"/>
          <a:r>
            <a:rPr lang="pl-PL" dirty="0"/>
            <a:t>Po powrocie do kształcenia w trybie stacjonarnym uczniowie mogą doświadczać wielu trudności adaptacyjnych, szczególnie w obszarze społecznym. </a:t>
          </a:r>
          <a:endParaRPr lang="en-US" dirty="0"/>
        </a:p>
      </dgm:t>
    </dgm:pt>
    <dgm:pt modelId="{B6256BDA-214E-47D8-B1E6-D54B2F055163}" type="parTrans" cxnId="{21F4E2CA-4EC2-4C13-92C3-3150D1C30126}">
      <dgm:prSet/>
      <dgm:spPr/>
      <dgm:t>
        <a:bodyPr/>
        <a:lstStyle/>
        <a:p>
          <a:endParaRPr lang="en-US"/>
        </a:p>
      </dgm:t>
    </dgm:pt>
    <dgm:pt modelId="{94059BFC-97CE-4083-9661-B5A52D541E9C}" type="sibTrans" cxnId="{21F4E2CA-4EC2-4C13-92C3-3150D1C30126}">
      <dgm:prSet/>
      <dgm:spPr/>
      <dgm:t>
        <a:bodyPr/>
        <a:lstStyle/>
        <a:p>
          <a:endParaRPr lang="en-US"/>
        </a:p>
      </dgm:t>
    </dgm:pt>
    <dgm:pt modelId="{4916DDEE-8715-4B36-B86A-1646A990C8E8}">
      <dgm:prSet/>
      <dgm:spPr/>
      <dgm:t>
        <a:bodyPr/>
        <a:lstStyle/>
        <a:p>
          <a:pPr algn="just"/>
          <a:r>
            <a:rPr lang="pl-PL" dirty="0"/>
            <a:t>Nauczycieli zachęcą do otwartości na różnorodne stany emocjonalne, które mogą obserwować u swoich podopiecznych po okresie nauki poza społecznością szkolną. </a:t>
          </a:r>
          <a:endParaRPr lang="en-US" dirty="0"/>
        </a:p>
      </dgm:t>
    </dgm:pt>
    <dgm:pt modelId="{F81F3152-EF8F-4385-96F9-A895E06DA0D5}" type="parTrans" cxnId="{B67DD88C-5DE8-4703-ACF3-13F2FEA1C477}">
      <dgm:prSet/>
      <dgm:spPr/>
      <dgm:t>
        <a:bodyPr/>
        <a:lstStyle/>
        <a:p>
          <a:endParaRPr lang="en-US"/>
        </a:p>
      </dgm:t>
    </dgm:pt>
    <dgm:pt modelId="{4AAA721D-F724-4745-AB40-82607B17BBC4}" type="sibTrans" cxnId="{B67DD88C-5DE8-4703-ACF3-13F2FEA1C477}">
      <dgm:prSet/>
      <dgm:spPr/>
      <dgm:t>
        <a:bodyPr/>
        <a:lstStyle/>
        <a:p>
          <a:endParaRPr lang="en-US"/>
        </a:p>
      </dgm:t>
    </dgm:pt>
    <dgm:pt modelId="{5A27E411-2EC6-46D9-AD46-548B33D9A272}">
      <dgm:prSet/>
      <dgm:spPr/>
      <dgm:t>
        <a:bodyPr/>
        <a:lstStyle/>
        <a:p>
          <a:pPr algn="just"/>
          <a:r>
            <a:rPr lang="pl-PL" dirty="0"/>
            <a:t>Proponowany program ćwiczeń integrujących ma na celu wspomaganie wychowawców w scalaniu zespołu klasowego i wzmocnienie kompetencji interpersonalnych i </a:t>
          </a:r>
          <a:r>
            <a:rPr lang="pl-PL" dirty="0" err="1"/>
            <a:t>społeczno</a:t>
          </a:r>
          <a:r>
            <a:rPr lang="pl-PL" dirty="0"/>
            <a:t> – emocjonalnych u ich uczniów. </a:t>
          </a:r>
          <a:endParaRPr lang="en-US" dirty="0"/>
        </a:p>
      </dgm:t>
    </dgm:pt>
    <dgm:pt modelId="{058DA5EB-3678-4E08-AD1E-14A932E86C6B}" type="parTrans" cxnId="{2E0E2D84-7619-4734-B7EB-42BCA06E3A76}">
      <dgm:prSet/>
      <dgm:spPr/>
      <dgm:t>
        <a:bodyPr/>
        <a:lstStyle/>
        <a:p>
          <a:endParaRPr lang="en-US"/>
        </a:p>
      </dgm:t>
    </dgm:pt>
    <dgm:pt modelId="{4B9F6DD1-B1F8-471F-87DC-04300105E240}" type="sibTrans" cxnId="{2E0E2D84-7619-4734-B7EB-42BCA06E3A76}">
      <dgm:prSet/>
      <dgm:spPr/>
      <dgm:t>
        <a:bodyPr/>
        <a:lstStyle/>
        <a:p>
          <a:endParaRPr lang="en-US"/>
        </a:p>
      </dgm:t>
    </dgm:pt>
    <dgm:pt modelId="{E4548251-E475-47C6-A887-D55575A822F6}" type="pres">
      <dgm:prSet presAssocID="{8DADF9F0-C2F0-4404-AD05-5F36727B57C9}" presName="vert0" presStyleCnt="0">
        <dgm:presLayoutVars>
          <dgm:dir/>
          <dgm:animOne val="branch"/>
          <dgm:animLvl val="lvl"/>
        </dgm:presLayoutVars>
      </dgm:prSet>
      <dgm:spPr/>
    </dgm:pt>
    <dgm:pt modelId="{A44CCB5A-3039-40A4-AC01-FB97DDB48085}" type="pres">
      <dgm:prSet presAssocID="{9E72B794-04A7-44AB-880C-BF48616CA32B}" presName="thickLine" presStyleLbl="alignNode1" presStyleIdx="0" presStyleCnt="3"/>
      <dgm:spPr/>
    </dgm:pt>
    <dgm:pt modelId="{A01A417D-907C-4BBC-9CC7-A0185FB72D2E}" type="pres">
      <dgm:prSet presAssocID="{9E72B794-04A7-44AB-880C-BF48616CA32B}" presName="horz1" presStyleCnt="0"/>
      <dgm:spPr/>
    </dgm:pt>
    <dgm:pt modelId="{4EF8DBD4-7E1A-4E9D-82D4-9A08A428C839}" type="pres">
      <dgm:prSet presAssocID="{9E72B794-04A7-44AB-880C-BF48616CA32B}" presName="tx1" presStyleLbl="revTx" presStyleIdx="0" presStyleCnt="3"/>
      <dgm:spPr/>
    </dgm:pt>
    <dgm:pt modelId="{2D7BB399-AC3E-4C96-AB17-1D5532E94466}" type="pres">
      <dgm:prSet presAssocID="{9E72B794-04A7-44AB-880C-BF48616CA32B}" presName="vert1" presStyleCnt="0"/>
      <dgm:spPr/>
    </dgm:pt>
    <dgm:pt modelId="{F12314D2-778E-4149-8149-E9731E229D9E}" type="pres">
      <dgm:prSet presAssocID="{4916DDEE-8715-4B36-B86A-1646A990C8E8}" presName="thickLine" presStyleLbl="alignNode1" presStyleIdx="1" presStyleCnt="3"/>
      <dgm:spPr/>
    </dgm:pt>
    <dgm:pt modelId="{708F6177-5FA6-4FD8-A4B9-CF61CCF8C9FC}" type="pres">
      <dgm:prSet presAssocID="{4916DDEE-8715-4B36-B86A-1646A990C8E8}" presName="horz1" presStyleCnt="0"/>
      <dgm:spPr/>
    </dgm:pt>
    <dgm:pt modelId="{09047E53-1D4F-4D2D-96F0-E6A3FB88E4F2}" type="pres">
      <dgm:prSet presAssocID="{4916DDEE-8715-4B36-B86A-1646A990C8E8}" presName="tx1" presStyleLbl="revTx" presStyleIdx="1" presStyleCnt="3"/>
      <dgm:spPr/>
    </dgm:pt>
    <dgm:pt modelId="{38C00EC3-1535-40EF-B4DA-3D36BEA4832D}" type="pres">
      <dgm:prSet presAssocID="{4916DDEE-8715-4B36-B86A-1646A990C8E8}" presName="vert1" presStyleCnt="0"/>
      <dgm:spPr/>
    </dgm:pt>
    <dgm:pt modelId="{DB98527B-7110-45D3-BEC2-AA4018C25D44}" type="pres">
      <dgm:prSet presAssocID="{5A27E411-2EC6-46D9-AD46-548B33D9A272}" presName="thickLine" presStyleLbl="alignNode1" presStyleIdx="2" presStyleCnt="3"/>
      <dgm:spPr/>
    </dgm:pt>
    <dgm:pt modelId="{53B58609-A2DA-483A-8C62-FC1B86FF5D91}" type="pres">
      <dgm:prSet presAssocID="{5A27E411-2EC6-46D9-AD46-548B33D9A272}" presName="horz1" presStyleCnt="0"/>
      <dgm:spPr/>
    </dgm:pt>
    <dgm:pt modelId="{0C18CD40-58C3-41DC-A264-1BA5943D2406}" type="pres">
      <dgm:prSet presAssocID="{5A27E411-2EC6-46D9-AD46-548B33D9A272}" presName="tx1" presStyleLbl="revTx" presStyleIdx="2" presStyleCnt="3"/>
      <dgm:spPr/>
    </dgm:pt>
    <dgm:pt modelId="{2CB0607A-0AB2-4CCB-ADC4-B00EAE491868}" type="pres">
      <dgm:prSet presAssocID="{5A27E411-2EC6-46D9-AD46-548B33D9A272}" presName="vert1" presStyleCnt="0"/>
      <dgm:spPr/>
    </dgm:pt>
  </dgm:ptLst>
  <dgm:cxnLst>
    <dgm:cxn modelId="{A8E0D915-533A-47E6-A7EF-9B11E0B9026D}" type="presOf" srcId="{8DADF9F0-C2F0-4404-AD05-5F36727B57C9}" destId="{E4548251-E475-47C6-A887-D55575A822F6}" srcOrd="0" destOrd="0" presId="urn:microsoft.com/office/officeart/2008/layout/LinedList"/>
    <dgm:cxn modelId="{C560F665-B292-4E39-8BD5-BA995FAEC6A6}" type="presOf" srcId="{9E72B794-04A7-44AB-880C-BF48616CA32B}" destId="{4EF8DBD4-7E1A-4E9D-82D4-9A08A428C839}" srcOrd="0" destOrd="0" presId="urn:microsoft.com/office/officeart/2008/layout/LinedList"/>
    <dgm:cxn modelId="{2E0E2D84-7619-4734-B7EB-42BCA06E3A76}" srcId="{8DADF9F0-C2F0-4404-AD05-5F36727B57C9}" destId="{5A27E411-2EC6-46D9-AD46-548B33D9A272}" srcOrd="2" destOrd="0" parTransId="{058DA5EB-3678-4E08-AD1E-14A932E86C6B}" sibTransId="{4B9F6DD1-B1F8-471F-87DC-04300105E240}"/>
    <dgm:cxn modelId="{B67DD88C-5DE8-4703-ACF3-13F2FEA1C477}" srcId="{8DADF9F0-C2F0-4404-AD05-5F36727B57C9}" destId="{4916DDEE-8715-4B36-B86A-1646A990C8E8}" srcOrd="1" destOrd="0" parTransId="{F81F3152-EF8F-4385-96F9-A895E06DA0D5}" sibTransId="{4AAA721D-F724-4745-AB40-82607B17BBC4}"/>
    <dgm:cxn modelId="{C90743BD-A543-408C-B2DB-2A2EFD68A0F7}" type="presOf" srcId="{4916DDEE-8715-4B36-B86A-1646A990C8E8}" destId="{09047E53-1D4F-4D2D-96F0-E6A3FB88E4F2}" srcOrd="0" destOrd="0" presId="urn:microsoft.com/office/officeart/2008/layout/LinedList"/>
    <dgm:cxn modelId="{21F4E2CA-4EC2-4C13-92C3-3150D1C30126}" srcId="{8DADF9F0-C2F0-4404-AD05-5F36727B57C9}" destId="{9E72B794-04A7-44AB-880C-BF48616CA32B}" srcOrd="0" destOrd="0" parTransId="{B6256BDA-214E-47D8-B1E6-D54B2F055163}" sibTransId="{94059BFC-97CE-4083-9661-B5A52D541E9C}"/>
    <dgm:cxn modelId="{5CCB04F8-208E-489C-A135-9DC978496A5A}" type="presOf" srcId="{5A27E411-2EC6-46D9-AD46-548B33D9A272}" destId="{0C18CD40-58C3-41DC-A264-1BA5943D2406}" srcOrd="0" destOrd="0" presId="urn:microsoft.com/office/officeart/2008/layout/LinedList"/>
    <dgm:cxn modelId="{25AB79FF-FE35-43DD-AEBD-5A71389AEAF9}" type="presParOf" srcId="{E4548251-E475-47C6-A887-D55575A822F6}" destId="{A44CCB5A-3039-40A4-AC01-FB97DDB48085}" srcOrd="0" destOrd="0" presId="urn:microsoft.com/office/officeart/2008/layout/LinedList"/>
    <dgm:cxn modelId="{FF80D2B1-5FD5-4874-ABAB-449238FAB203}" type="presParOf" srcId="{E4548251-E475-47C6-A887-D55575A822F6}" destId="{A01A417D-907C-4BBC-9CC7-A0185FB72D2E}" srcOrd="1" destOrd="0" presId="urn:microsoft.com/office/officeart/2008/layout/LinedList"/>
    <dgm:cxn modelId="{8DCC04EB-E242-47DB-8F16-81DCFD02BD6E}" type="presParOf" srcId="{A01A417D-907C-4BBC-9CC7-A0185FB72D2E}" destId="{4EF8DBD4-7E1A-4E9D-82D4-9A08A428C839}" srcOrd="0" destOrd="0" presId="urn:microsoft.com/office/officeart/2008/layout/LinedList"/>
    <dgm:cxn modelId="{30EB4A81-716F-4A93-9B23-8A0746CC37F2}" type="presParOf" srcId="{A01A417D-907C-4BBC-9CC7-A0185FB72D2E}" destId="{2D7BB399-AC3E-4C96-AB17-1D5532E94466}" srcOrd="1" destOrd="0" presId="urn:microsoft.com/office/officeart/2008/layout/LinedList"/>
    <dgm:cxn modelId="{60274647-3B25-46D8-B08A-2BB32E4C757E}" type="presParOf" srcId="{E4548251-E475-47C6-A887-D55575A822F6}" destId="{F12314D2-778E-4149-8149-E9731E229D9E}" srcOrd="2" destOrd="0" presId="urn:microsoft.com/office/officeart/2008/layout/LinedList"/>
    <dgm:cxn modelId="{DACF99AD-F367-44DD-8F9F-CE094BE6F77A}" type="presParOf" srcId="{E4548251-E475-47C6-A887-D55575A822F6}" destId="{708F6177-5FA6-4FD8-A4B9-CF61CCF8C9FC}" srcOrd="3" destOrd="0" presId="urn:microsoft.com/office/officeart/2008/layout/LinedList"/>
    <dgm:cxn modelId="{C6E215F7-F183-4FBC-9F99-8544341F995C}" type="presParOf" srcId="{708F6177-5FA6-4FD8-A4B9-CF61CCF8C9FC}" destId="{09047E53-1D4F-4D2D-96F0-E6A3FB88E4F2}" srcOrd="0" destOrd="0" presId="urn:microsoft.com/office/officeart/2008/layout/LinedList"/>
    <dgm:cxn modelId="{46016738-D8DB-4E0A-9151-BD66137EA00C}" type="presParOf" srcId="{708F6177-5FA6-4FD8-A4B9-CF61CCF8C9FC}" destId="{38C00EC3-1535-40EF-B4DA-3D36BEA4832D}" srcOrd="1" destOrd="0" presId="urn:microsoft.com/office/officeart/2008/layout/LinedList"/>
    <dgm:cxn modelId="{9740E72A-BE81-48F8-94DA-6FB36D635026}" type="presParOf" srcId="{E4548251-E475-47C6-A887-D55575A822F6}" destId="{DB98527B-7110-45D3-BEC2-AA4018C25D44}" srcOrd="4" destOrd="0" presId="urn:microsoft.com/office/officeart/2008/layout/LinedList"/>
    <dgm:cxn modelId="{DDBFF0A4-CFDA-452D-AD7C-F28E9A02DD4C}" type="presParOf" srcId="{E4548251-E475-47C6-A887-D55575A822F6}" destId="{53B58609-A2DA-483A-8C62-FC1B86FF5D91}" srcOrd="5" destOrd="0" presId="urn:microsoft.com/office/officeart/2008/layout/LinedList"/>
    <dgm:cxn modelId="{26EF78F2-D768-4D19-B780-90CD7C37E710}" type="presParOf" srcId="{53B58609-A2DA-483A-8C62-FC1B86FF5D91}" destId="{0C18CD40-58C3-41DC-A264-1BA5943D2406}" srcOrd="0" destOrd="0" presId="urn:microsoft.com/office/officeart/2008/layout/LinedList"/>
    <dgm:cxn modelId="{8B7E0555-ED7B-45BF-9D01-87372AE5655C}" type="presParOf" srcId="{53B58609-A2DA-483A-8C62-FC1B86FF5D91}" destId="{2CB0607A-0AB2-4CCB-ADC4-B00EAE49186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FB2B98-A807-4CEB-9DC9-98021A1D606E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037B5D6-3F95-47DA-A225-FA758AD54F5A}">
      <dgm:prSet/>
      <dgm:spPr/>
      <dgm:t>
        <a:bodyPr/>
        <a:lstStyle/>
        <a:p>
          <a:r>
            <a:rPr lang="pl-PL" dirty="0"/>
            <a:t>Podziel losowo uczniów na pary </a:t>
          </a:r>
          <a:endParaRPr lang="en-US" dirty="0"/>
        </a:p>
      </dgm:t>
    </dgm:pt>
    <dgm:pt modelId="{6BFD5A2B-FC71-4F0A-B94F-F984784D6098}" type="parTrans" cxnId="{FB7ABA78-C0D1-43EB-9B0B-A1983006072F}">
      <dgm:prSet/>
      <dgm:spPr/>
      <dgm:t>
        <a:bodyPr/>
        <a:lstStyle/>
        <a:p>
          <a:endParaRPr lang="en-US"/>
        </a:p>
      </dgm:t>
    </dgm:pt>
    <dgm:pt modelId="{871AAE32-E424-4D6C-BEB9-30943E55D6D3}" type="sibTrans" cxnId="{FB7ABA78-C0D1-43EB-9B0B-A1983006072F}">
      <dgm:prSet/>
      <dgm:spPr/>
      <dgm:t>
        <a:bodyPr/>
        <a:lstStyle/>
        <a:p>
          <a:endParaRPr lang="en-US"/>
        </a:p>
      </dgm:t>
    </dgm:pt>
    <dgm:pt modelId="{5C6B2929-539C-4915-AC01-F419831C5CD7}">
      <dgm:prSet/>
      <dgm:spPr/>
      <dgm:t>
        <a:bodyPr/>
        <a:lstStyle/>
        <a:p>
          <a:r>
            <a:rPr lang="pl-PL"/>
            <a:t>Wydrukuj dla każdego wzór wywiadu (przykładowe propozycje pytań umieszczono na kolejnym slajdzie)</a:t>
          </a:r>
          <a:endParaRPr lang="en-US"/>
        </a:p>
      </dgm:t>
    </dgm:pt>
    <dgm:pt modelId="{8AC9D27F-A8AD-4AE0-802E-9BE84283954E}" type="parTrans" cxnId="{91A642C9-E334-4F02-87D2-9683D2A41C64}">
      <dgm:prSet/>
      <dgm:spPr/>
      <dgm:t>
        <a:bodyPr/>
        <a:lstStyle/>
        <a:p>
          <a:endParaRPr lang="en-US"/>
        </a:p>
      </dgm:t>
    </dgm:pt>
    <dgm:pt modelId="{E8F59038-04DE-4D05-9546-2BAC9ED13FC0}" type="sibTrans" cxnId="{91A642C9-E334-4F02-87D2-9683D2A41C64}">
      <dgm:prSet/>
      <dgm:spPr/>
      <dgm:t>
        <a:bodyPr/>
        <a:lstStyle/>
        <a:p>
          <a:endParaRPr lang="en-US"/>
        </a:p>
      </dgm:t>
    </dgm:pt>
    <dgm:pt modelId="{91512139-7D7E-4DBC-A95B-13B9A34409D2}">
      <dgm:prSet/>
      <dgm:spPr/>
      <dgm:t>
        <a:bodyPr/>
        <a:lstStyle/>
        <a:p>
          <a:r>
            <a:rPr lang="pl-PL"/>
            <a:t>Poproś, aby uczniowie najpierw przeczytali pytania i zastanowili się chwilę nad swoimi odpowiedziami </a:t>
          </a:r>
          <a:endParaRPr lang="en-US"/>
        </a:p>
      </dgm:t>
    </dgm:pt>
    <dgm:pt modelId="{767FDCB0-BF2F-4B94-9FDE-E8287BD69449}" type="parTrans" cxnId="{6995949D-AF6C-46EB-A4D4-7E11BE5386CC}">
      <dgm:prSet/>
      <dgm:spPr/>
      <dgm:t>
        <a:bodyPr/>
        <a:lstStyle/>
        <a:p>
          <a:endParaRPr lang="en-US"/>
        </a:p>
      </dgm:t>
    </dgm:pt>
    <dgm:pt modelId="{FD0D16D1-43C3-4885-8551-F603883E7713}" type="sibTrans" cxnId="{6995949D-AF6C-46EB-A4D4-7E11BE5386CC}">
      <dgm:prSet/>
      <dgm:spPr/>
      <dgm:t>
        <a:bodyPr/>
        <a:lstStyle/>
        <a:p>
          <a:endParaRPr lang="en-US"/>
        </a:p>
      </dgm:t>
    </dgm:pt>
    <dgm:pt modelId="{FBD49A1D-9C19-4BDF-B2E3-DF84419034ED}">
      <dgm:prSet/>
      <dgm:spPr/>
      <dgm:t>
        <a:bodyPr/>
        <a:lstStyle/>
        <a:p>
          <a:r>
            <a:rPr lang="pl-PL"/>
            <a:t>Następnie poproś, aby uczniowie przeprowadzili w parach rozmowy i zapisali swoje odpowiedzi </a:t>
          </a:r>
          <a:endParaRPr lang="en-US"/>
        </a:p>
      </dgm:t>
    </dgm:pt>
    <dgm:pt modelId="{697FAEAF-0C9D-4CCD-9BB8-6BFF23E6A8B0}" type="parTrans" cxnId="{90289C9C-3B5B-4D1B-81D1-8E2379515D97}">
      <dgm:prSet/>
      <dgm:spPr/>
      <dgm:t>
        <a:bodyPr/>
        <a:lstStyle/>
        <a:p>
          <a:endParaRPr lang="en-US"/>
        </a:p>
      </dgm:t>
    </dgm:pt>
    <dgm:pt modelId="{AEA7B12C-8041-426F-A19B-7BB90F518A92}" type="sibTrans" cxnId="{90289C9C-3B5B-4D1B-81D1-8E2379515D97}">
      <dgm:prSet/>
      <dgm:spPr/>
      <dgm:t>
        <a:bodyPr/>
        <a:lstStyle/>
        <a:p>
          <a:endParaRPr lang="en-US"/>
        </a:p>
      </dgm:t>
    </dgm:pt>
    <dgm:pt modelId="{ECC6E7FA-A5E8-4C6B-B00F-ECF6299CD390}">
      <dgm:prSet/>
      <dgm:spPr/>
      <dgm:t>
        <a:bodyPr/>
        <a:lstStyle/>
        <a:p>
          <a:r>
            <a:rPr lang="pl-PL"/>
            <a:t>Na koniec ćwiczenia zapytaj uczniów:</a:t>
          </a:r>
          <a:endParaRPr lang="en-US"/>
        </a:p>
      </dgm:t>
    </dgm:pt>
    <dgm:pt modelId="{02432143-8173-4E80-87EB-CD4FB81C42D4}" type="parTrans" cxnId="{C9D61900-EB07-48B9-84FD-3EF10A3EFFC5}">
      <dgm:prSet/>
      <dgm:spPr/>
      <dgm:t>
        <a:bodyPr/>
        <a:lstStyle/>
        <a:p>
          <a:endParaRPr lang="en-US"/>
        </a:p>
      </dgm:t>
    </dgm:pt>
    <dgm:pt modelId="{C5B4F4A6-2618-402C-BA7A-82EEACED76C9}" type="sibTrans" cxnId="{C9D61900-EB07-48B9-84FD-3EF10A3EFFC5}">
      <dgm:prSet/>
      <dgm:spPr/>
      <dgm:t>
        <a:bodyPr/>
        <a:lstStyle/>
        <a:p>
          <a:endParaRPr lang="en-US"/>
        </a:p>
      </dgm:t>
    </dgm:pt>
    <dgm:pt modelId="{FB9D651B-0F5C-410C-9847-1B2A45F9B4DD}">
      <dgm:prSet custT="1"/>
      <dgm:spPr/>
      <dgm:t>
        <a:bodyPr/>
        <a:lstStyle/>
        <a:p>
          <a:r>
            <a:rPr lang="pl-PL" sz="1600" b="1" dirty="0"/>
            <a:t>Co w tym ćwiczeniu było trudnego/łatwego?</a:t>
          </a:r>
          <a:endParaRPr lang="en-US" sz="1600" b="1" dirty="0"/>
        </a:p>
      </dgm:t>
    </dgm:pt>
    <dgm:pt modelId="{2CAE6D77-E8B7-4E68-8997-F52F32A107B9}" type="parTrans" cxnId="{4988313B-A7B6-4126-8A4E-585038C2E9E9}">
      <dgm:prSet/>
      <dgm:spPr/>
      <dgm:t>
        <a:bodyPr/>
        <a:lstStyle/>
        <a:p>
          <a:endParaRPr lang="en-US"/>
        </a:p>
      </dgm:t>
    </dgm:pt>
    <dgm:pt modelId="{AEF8883A-50BD-4185-81D7-7451471AF2DC}" type="sibTrans" cxnId="{4988313B-A7B6-4126-8A4E-585038C2E9E9}">
      <dgm:prSet/>
      <dgm:spPr/>
      <dgm:t>
        <a:bodyPr/>
        <a:lstStyle/>
        <a:p>
          <a:endParaRPr lang="en-US"/>
        </a:p>
      </dgm:t>
    </dgm:pt>
    <dgm:pt modelId="{16573A82-1751-4383-B419-8813ACB32164}">
      <dgm:prSet custT="1"/>
      <dgm:spPr/>
      <dgm:t>
        <a:bodyPr/>
        <a:lstStyle/>
        <a:p>
          <a:r>
            <a:rPr lang="pl-PL" sz="1600" b="1" dirty="0"/>
            <a:t>Co najbardziej ich zaciekawiło w odpowiedziach kolegi/koleżanki</a:t>
          </a:r>
          <a:r>
            <a:rPr lang="pl-PL" sz="1200" dirty="0"/>
            <a:t>?</a:t>
          </a:r>
          <a:endParaRPr lang="en-US" sz="1200" dirty="0"/>
        </a:p>
      </dgm:t>
    </dgm:pt>
    <dgm:pt modelId="{D15EE977-5E98-4E50-9079-6D8CDB337BAF}" type="parTrans" cxnId="{4D2ECD24-B913-49E5-9A3C-9FA644326E92}">
      <dgm:prSet/>
      <dgm:spPr/>
      <dgm:t>
        <a:bodyPr/>
        <a:lstStyle/>
        <a:p>
          <a:endParaRPr lang="en-US"/>
        </a:p>
      </dgm:t>
    </dgm:pt>
    <dgm:pt modelId="{90015A16-0EDA-42A3-AAD5-D00FBC54E234}" type="sibTrans" cxnId="{4D2ECD24-B913-49E5-9A3C-9FA644326E92}">
      <dgm:prSet/>
      <dgm:spPr/>
      <dgm:t>
        <a:bodyPr/>
        <a:lstStyle/>
        <a:p>
          <a:endParaRPr lang="en-US"/>
        </a:p>
      </dgm:t>
    </dgm:pt>
    <dgm:pt modelId="{3C8E7EDF-DF3E-4EFC-BAE8-0D8D7AB51371}">
      <dgm:prSet custT="1"/>
      <dgm:spPr/>
      <dgm:t>
        <a:bodyPr/>
        <a:lstStyle/>
        <a:p>
          <a:r>
            <a:rPr lang="pl-PL" sz="1600" b="1" dirty="0"/>
            <a:t>Czy znaleźli między swoimi odpowiedziami podobieństwa?</a:t>
          </a:r>
          <a:endParaRPr lang="en-US" sz="1600" b="1" dirty="0"/>
        </a:p>
      </dgm:t>
    </dgm:pt>
    <dgm:pt modelId="{ED582B45-C628-47CD-A3A0-A6827528BB21}" type="parTrans" cxnId="{B37578D2-A7F7-410C-B92C-2EA86C04D0E4}">
      <dgm:prSet/>
      <dgm:spPr/>
      <dgm:t>
        <a:bodyPr/>
        <a:lstStyle/>
        <a:p>
          <a:endParaRPr lang="pl-PL"/>
        </a:p>
      </dgm:t>
    </dgm:pt>
    <dgm:pt modelId="{64A4F48D-50A0-4A21-8438-DDEE9BE29054}" type="sibTrans" cxnId="{B37578D2-A7F7-410C-B92C-2EA86C04D0E4}">
      <dgm:prSet/>
      <dgm:spPr/>
      <dgm:t>
        <a:bodyPr/>
        <a:lstStyle/>
        <a:p>
          <a:endParaRPr lang="pl-PL"/>
        </a:p>
      </dgm:t>
    </dgm:pt>
    <dgm:pt modelId="{95DC4D3D-3F11-4095-BCFF-3F14742BCDF5}" type="pres">
      <dgm:prSet presAssocID="{06FB2B98-A807-4CEB-9DC9-98021A1D606E}" presName="linear" presStyleCnt="0">
        <dgm:presLayoutVars>
          <dgm:animLvl val="lvl"/>
          <dgm:resizeHandles val="exact"/>
        </dgm:presLayoutVars>
      </dgm:prSet>
      <dgm:spPr/>
    </dgm:pt>
    <dgm:pt modelId="{D86AEC7A-E0B7-4A79-8D03-0C90272F783C}" type="pres">
      <dgm:prSet presAssocID="{E037B5D6-3F95-47DA-A225-FA758AD54F5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5D13BAB-115F-4A64-86E7-8AF8E793610B}" type="pres">
      <dgm:prSet presAssocID="{871AAE32-E424-4D6C-BEB9-30943E55D6D3}" presName="spacer" presStyleCnt="0"/>
      <dgm:spPr/>
    </dgm:pt>
    <dgm:pt modelId="{AA6DFAC4-C3DF-47FA-9DBE-437E9BD5E9E3}" type="pres">
      <dgm:prSet presAssocID="{5C6B2929-539C-4915-AC01-F419831C5CD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E33F867-6DC5-47A3-AFE3-9FA49071B1B9}" type="pres">
      <dgm:prSet presAssocID="{E8F59038-04DE-4D05-9546-2BAC9ED13FC0}" presName="spacer" presStyleCnt="0"/>
      <dgm:spPr/>
    </dgm:pt>
    <dgm:pt modelId="{7F7F717B-A623-4BDC-A86E-ECBFB07DBBB5}" type="pres">
      <dgm:prSet presAssocID="{91512139-7D7E-4DBC-A95B-13B9A34409D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7E770DC-9724-4EE8-A4E4-CC6AEA6187BA}" type="pres">
      <dgm:prSet presAssocID="{FD0D16D1-43C3-4885-8551-F603883E7713}" presName="spacer" presStyleCnt="0"/>
      <dgm:spPr/>
    </dgm:pt>
    <dgm:pt modelId="{3EEBB360-F01F-4615-8B29-D60BA7BF19CB}" type="pres">
      <dgm:prSet presAssocID="{FBD49A1D-9C19-4BDF-B2E3-DF84419034E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B931C5C-2FAD-4B4D-A45C-8A47F6BD86A6}" type="pres">
      <dgm:prSet presAssocID="{AEA7B12C-8041-426F-A19B-7BB90F518A92}" presName="spacer" presStyleCnt="0"/>
      <dgm:spPr/>
    </dgm:pt>
    <dgm:pt modelId="{F0EF8B3C-7A3D-4C14-9F73-8949B06E39C6}" type="pres">
      <dgm:prSet presAssocID="{ECC6E7FA-A5E8-4C6B-B00F-ECF6299CD39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33D6FB9C-3E20-4D3E-8991-E8A1B8C3B312}" type="pres">
      <dgm:prSet presAssocID="{ECC6E7FA-A5E8-4C6B-B00F-ECF6299CD39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9D61900-EB07-48B9-84FD-3EF10A3EFFC5}" srcId="{06FB2B98-A807-4CEB-9DC9-98021A1D606E}" destId="{ECC6E7FA-A5E8-4C6B-B00F-ECF6299CD390}" srcOrd="4" destOrd="0" parTransId="{02432143-8173-4E80-87EB-CD4FB81C42D4}" sibTransId="{C5B4F4A6-2618-402C-BA7A-82EEACED76C9}"/>
    <dgm:cxn modelId="{098EE002-1353-4B26-8C75-DA24747AF11B}" type="presOf" srcId="{FBD49A1D-9C19-4BDF-B2E3-DF84419034ED}" destId="{3EEBB360-F01F-4615-8B29-D60BA7BF19CB}" srcOrd="0" destOrd="0" presId="urn:microsoft.com/office/officeart/2005/8/layout/vList2"/>
    <dgm:cxn modelId="{B8DFFF17-C093-4A78-A0FC-9786AE6A1502}" type="presOf" srcId="{16573A82-1751-4383-B419-8813ACB32164}" destId="{33D6FB9C-3E20-4D3E-8991-E8A1B8C3B312}" srcOrd="0" destOrd="2" presId="urn:microsoft.com/office/officeart/2005/8/layout/vList2"/>
    <dgm:cxn modelId="{4D2ECD24-B913-49E5-9A3C-9FA644326E92}" srcId="{ECC6E7FA-A5E8-4C6B-B00F-ECF6299CD390}" destId="{16573A82-1751-4383-B419-8813ACB32164}" srcOrd="2" destOrd="0" parTransId="{D15EE977-5E98-4E50-9079-6D8CDB337BAF}" sibTransId="{90015A16-0EDA-42A3-AAD5-D00FBC54E234}"/>
    <dgm:cxn modelId="{83E29A2A-138F-4A46-B0AA-1DD132837881}" type="presOf" srcId="{91512139-7D7E-4DBC-A95B-13B9A34409D2}" destId="{7F7F717B-A623-4BDC-A86E-ECBFB07DBBB5}" srcOrd="0" destOrd="0" presId="urn:microsoft.com/office/officeart/2005/8/layout/vList2"/>
    <dgm:cxn modelId="{4988313B-A7B6-4126-8A4E-585038C2E9E9}" srcId="{ECC6E7FA-A5E8-4C6B-B00F-ECF6299CD390}" destId="{FB9D651B-0F5C-410C-9847-1B2A45F9B4DD}" srcOrd="0" destOrd="0" parTransId="{2CAE6D77-E8B7-4E68-8997-F52F32A107B9}" sibTransId="{AEF8883A-50BD-4185-81D7-7451471AF2DC}"/>
    <dgm:cxn modelId="{FB7ABA78-C0D1-43EB-9B0B-A1983006072F}" srcId="{06FB2B98-A807-4CEB-9DC9-98021A1D606E}" destId="{E037B5D6-3F95-47DA-A225-FA758AD54F5A}" srcOrd="0" destOrd="0" parTransId="{6BFD5A2B-FC71-4F0A-B94F-F984784D6098}" sibTransId="{871AAE32-E424-4D6C-BEB9-30943E55D6D3}"/>
    <dgm:cxn modelId="{90289C9C-3B5B-4D1B-81D1-8E2379515D97}" srcId="{06FB2B98-A807-4CEB-9DC9-98021A1D606E}" destId="{FBD49A1D-9C19-4BDF-B2E3-DF84419034ED}" srcOrd="3" destOrd="0" parTransId="{697FAEAF-0C9D-4CCD-9BB8-6BFF23E6A8B0}" sibTransId="{AEA7B12C-8041-426F-A19B-7BB90F518A92}"/>
    <dgm:cxn modelId="{6995949D-AF6C-46EB-A4D4-7E11BE5386CC}" srcId="{06FB2B98-A807-4CEB-9DC9-98021A1D606E}" destId="{91512139-7D7E-4DBC-A95B-13B9A34409D2}" srcOrd="2" destOrd="0" parTransId="{767FDCB0-BF2F-4B94-9FDE-E8287BD69449}" sibTransId="{FD0D16D1-43C3-4885-8551-F603883E7713}"/>
    <dgm:cxn modelId="{EB2CE6C5-AB25-4F4E-A6F3-79600E09BE57}" type="presOf" srcId="{E037B5D6-3F95-47DA-A225-FA758AD54F5A}" destId="{D86AEC7A-E0B7-4A79-8D03-0C90272F783C}" srcOrd="0" destOrd="0" presId="urn:microsoft.com/office/officeart/2005/8/layout/vList2"/>
    <dgm:cxn modelId="{91A642C9-E334-4F02-87D2-9683D2A41C64}" srcId="{06FB2B98-A807-4CEB-9DC9-98021A1D606E}" destId="{5C6B2929-539C-4915-AC01-F419831C5CD7}" srcOrd="1" destOrd="0" parTransId="{8AC9D27F-A8AD-4AE0-802E-9BE84283954E}" sibTransId="{E8F59038-04DE-4D05-9546-2BAC9ED13FC0}"/>
    <dgm:cxn modelId="{41B03DCB-1F6B-488E-8A9D-F18755AD1EBE}" type="presOf" srcId="{5C6B2929-539C-4915-AC01-F419831C5CD7}" destId="{AA6DFAC4-C3DF-47FA-9DBE-437E9BD5E9E3}" srcOrd="0" destOrd="0" presId="urn:microsoft.com/office/officeart/2005/8/layout/vList2"/>
    <dgm:cxn modelId="{B37578D2-A7F7-410C-B92C-2EA86C04D0E4}" srcId="{ECC6E7FA-A5E8-4C6B-B00F-ECF6299CD390}" destId="{3C8E7EDF-DF3E-4EFC-BAE8-0D8D7AB51371}" srcOrd="1" destOrd="0" parTransId="{ED582B45-C628-47CD-A3A0-A6827528BB21}" sibTransId="{64A4F48D-50A0-4A21-8438-DDEE9BE29054}"/>
    <dgm:cxn modelId="{842055D9-02C0-44A7-82AD-1ED22ED6F12D}" type="presOf" srcId="{ECC6E7FA-A5E8-4C6B-B00F-ECF6299CD390}" destId="{F0EF8B3C-7A3D-4C14-9F73-8949B06E39C6}" srcOrd="0" destOrd="0" presId="urn:microsoft.com/office/officeart/2005/8/layout/vList2"/>
    <dgm:cxn modelId="{2CB3FEDB-3A0F-449A-A151-6EA8E4ACD77B}" type="presOf" srcId="{FB9D651B-0F5C-410C-9847-1B2A45F9B4DD}" destId="{33D6FB9C-3E20-4D3E-8991-E8A1B8C3B312}" srcOrd="0" destOrd="0" presId="urn:microsoft.com/office/officeart/2005/8/layout/vList2"/>
    <dgm:cxn modelId="{82ED96E7-20CE-4583-9E28-0866DFAC5985}" type="presOf" srcId="{06FB2B98-A807-4CEB-9DC9-98021A1D606E}" destId="{95DC4D3D-3F11-4095-BCFF-3F14742BCDF5}" srcOrd="0" destOrd="0" presId="urn:microsoft.com/office/officeart/2005/8/layout/vList2"/>
    <dgm:cxn modelId="{ACA673FD-BDF8-44AF-8BB0-5255F48F1603}" type="presOf" srcId="{3C8E7EDF-DF3E-4EFC-BAE8-0D8D7AB51371}" destId="{33D6FB9C-3E20-4D3E-8991-E8A1B8C3B312}" srcOrd="0" destOrd="1" presId="urn:microsoft.com/office/officeart/2005/8/layout/vList2"/>
    <dgm:cxn modelId="{20C963D7-6F68-4445-8BB6-1C570552196A}" type="presParOf" srcId="{95DC4D3D-3F11-4095-BCFF-3F14742BCDF5}" destId="{D86AEC7A-E0B7-4A79-8D03-0C90272F783C}" srcOrd="0" destOrd="0" presId="urn:microsoft.com/office/officeart/2005/8/layout/vList2"/>
    <dgm:cxn modelId="{FE1271DC-4EDA-46F6-859C-B92ED9072A14}" type="presParOf" srcId="{95DC4D3D-3F11-4095-BCFF-3F14742BCDF5}" destId="{75D13BAB-115F-4A64-86E7-8AF8E793610B}" srcOrd="1" destOrd="0" presId="urn:microsoft.com/office/officeart/2005/8/layout/vList2"/>
    <dgm:cxn modelId="{C3DEB235-C2C2-4349-99E4-4091DA0F7394}" type="presParOf" srcId="{95DC4D3D-3F11-4095-BCFF-3F14742BCDF5}" destId="{AA6DFAC4-C3DF-47FA-9DBE-437E9BD5E9E3}" srcOrd="2" destOrd="0" presId="urn:microsoft.com/office/officeart/2005/8/layout/vList2"/>
    <dgm:cxn modelId="{C49E72B6-8C3E-4967-A075-0A6202BAAF4E}" type="presParOf" srcId="{95DC4D3D-3F11-4095-BCFF-3F14742BCDF5}" destId="{9E33F867-6DC5-47A3-AFE3-9FA49071B1B9}" srcOrd="3" destOrd="0" presId="urn:microsoft.com/office/officeart/2005/8/layout/vList2"/>
    <dgm:cxn modelId="{7BE61B2A-7D2A-4BC1-B3B3-1FBEE2A82F72}" type="presParOf" srcId="{95DC4D3D-3F11-4095-BCFF-3F14742BCDF5}" destId="{7F7F717B-A623-4BDC-A86E-ECBFB07DBBB5}" srcOrd="4" destOrd="0" presId="urn:microsoft.com/office/officeart/2005/8/layout/vList2"/>
    <dgm:cxn modelId="{C2D558B5-C51C-4ED4-B7C0-E4B8441B2E76}" type="presParOf" srcId="{95DC4D3D-3F11-4095-BCFF-3F14742BCDF5}" destId="{E7E770DC-9724-4EE8-A4E4-CC6AEA6187BA}" srcOrd="5" destOrd="0" presId="urn:microsoft.com/office/officeart/2005/8/layout/vList2"/>
    <dgm:cxn modelId="{76B972EA-0927-4366-8B5E-DE9DB22AAB51}" type="presParOf" srcId="{95DC4D3D-3F11-4095-BCFF-3F14742BCDF5}" destId="{3EEBB360-F01F-4615-8B29-D60BA7BF19CB}" srcOrd="6" destOrd="0" presId="urn:microsoft.com/office/officeart/2005/8/layout/vList2"/>
    <dgm:cxn modelId="{6213E811-FBC6-459A-A985-3682799C5590}" type="presParOf" srcId="{95DC4D3D-3F11-4095-BCFF-3F14742BCDF5}" destId="{CB931C5C-2FAD-4B4D-A45C-8A47F6BD86A6}" srcOrd="7" destOrd="0" presId="urn:microsoft.com/office/officeart/2005/8/layout/vList2"/>
    <dgm:cxn modelId="{047FA6D3-D0CF-4163-8ADD-96DF30139284}" type="presParOf" srcId="{95DC4D3D-3F11-4095-BCFF-3F14742BCDF5}" destId="{F0EF8B3C-7A3D-4C14-9F73-8949B06E39C6}" srcOrd="8" destOrd="0" presId="urn:microsoft.com/office/officeart/2005/8/layout/vList2"/>
    <dgm:cxn modelId="{516935E9-5F8A-467C-9237-7CD715FA5CC6}" type="presParOf" srcId="{95DC4D3D-3F11-4095-BCFF-3F14742BCDF5}" destId="{33D6FB9C-3E20-4D3E-8991-E8A1B8C3B312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CCB5A-3039-40A4-AC01-FB97DDB48085}">
      <dsp:nvSpPr>
        <dsp:cNvPr id="0" name=""/>
        <dsp:cNvSpPr/>
      </dsp:nvSpPr>
      <dsp:spPr>
        <a:xfrm>
          <a:off x="0" y="1828"/>
          <a:ext cx="537910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EF8DBD4-7E1A-4E9D-82D4-9A08A428C839}">
      <dsp:nvSpPr>
        <dsp:cNvPr id="0" name=""/>
        <dsp:cNvSpPr/>
      </dsp:nvSpPr>
      <dsp:spPr>
        <a:xfrm>
          <a:off x="0" y="1828"/>
          <a:ext cx="5379104" cy="124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Po powrocie do kształcenia w trybie stacjonarnym uczniowie mogą doświadczać wielu trudności adaptacyjnych, szczególnie w obszarze społecznym. </a:t>
          </a:r>
          <a:endParaRPr lang="en-US" sz="1800" kern="1200" dirty="0"/>
        </a:p>
      </dsp:txBody>
      <dsp:txXfrm>
        <a:off x="0" y="1828"/>
        <a:ext cx="5379104" cy="1247149"/>
      </dsp:txXfrm>
    </dsp:sp>
    <dsp:sp modelId="{F12314D2-778E-4149-8149-E9731E229D9E}">
      <dsp:nvSpPr>
        <dsp:cNvPr id="0" name=""/>
        <dsp:cNvSpPr/>
      </dsp:nvSpPr>
      <dsp:spPr>
        <a:xfrm>
          <a:off x="0" y="1248978"/>
          <a:ext cx="537910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047E53-1D4F-4D2D-96F0-E6A3FB88E4F2}">
      <dsp:nvSpPr>
        <dsp:cNvPr id="0" name=""/>
        <dsp:cNvSpPr/>
      </dsp:nvSpPr>
      <dsp:spPr>
        <a:xfrm>
          <a:off x="0" y="1248978"/>
          <a:ext cx="5379104" cy="124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Nauczycieli zachęcą do otwartości na różnorodne stany emocjonalne, które mogą obserwować u swoich podopiecznych po okresie nauki poza społecznością szkolną. </a:t>
          </a:r>
          <a:endParaRPr lang="en-US" sz="1800" kern="1200" dirty="0"/>
        </a:p>
      </dsp:txBody>
      <dsp:txXfrm>
        <a:off x="0" y="1248978"/>
        <a:ext cx="5379104" cy="1247149"/>
      </dsp:txXfrm>
    </dsp:sp>
    <dsp:sp modelId="{DB98527B-7110-45D3-BEC2-AA4018C25D44}">
      <dsp:nvSpPr>
        <dsp:cNvPr id="0" name=""/>
        <dsp:cNvSpPr/>
      </dsp:nvSpPr>
      <dsp:spPr>
        <a:xfrm>
          <a:off x="0" y="2496128"/>
          <a:ext cx="537910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C18CD40-58C3-41DC-A264-1BA5943D2406}">
      <dsp:nvSpPr>
        <dsp:cNvPr id="0" name=""/>
        <dsp:cNvSpPr/>
      </dsp:nvSpPr>
      <dsp:spPr>
        <a:xfrm>
          <a:off x="0" y="2496128"/>
          <a:ext cx="5379104" cy="124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Proponowany program ćwiczeń integrujących ma na celu wspomaganie wychowawców w scalaniu zespołu klasowego i wzmocnienie kompetencji interpersonalnych i </a:t>
          </a:r>
          <a:r>
            <a:rPr lang="pl-PL" sz="1800" kern="1200" dirty="0" err="1"/>
            <a:t>społeczno</a:t>
          </a:r>
          <a:r>
            <a:rPr lang="pl-PL" sz="1800" kern="1200" dirty="0"/>
            <a:t> – emocjonalnych u ich uczniów. </a:t>
          </a:r>
          <a:endParaRPr lang="en-US" sz="1800" kern="1200" dirty="0"/>
        </a:p>
      </dsp:txBody>
      <dsp:txXfrm>
        <a:off x="0" y="2496128"/>
        <a:ext cx="5379104" cy="12471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AEC7A-E0B7-4A79-8D03-0C90272F783C}">
      <dsp:nvSpPr>
        <dsp:cNvPr id="0" name=""/>
        <dsp:cNvSpPr/>
      </dsp:nvSpPr>
      <dsp:spPr>
        <a:xfrm>
          <a:off x="0" y="20895"/>
          <a:ext cx="4550113" cy="5817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Podziel losowo uczniów na pary </a:t>
          </a:r>
          <a:endParaRPr lang="en-US" sz="1600" kern="1200" dirty="0"/>
        </a:p>
      </dsp:txBody>
      <dsp:txXfrm>
        <a:off x="28400" y="49295"/>
        <a:ext cx="4493313" cy="524982"/>
      </dsp:txXfrm>
    </dsp:sp>
    <dsp:sp modelId="{AA6DFAC4-C3DF-47FA-9DBE-437E9BD5E9E3}">
      <dsp:nvSpPr>
        <dsp:cNvPr id="0" name=""/>
        <dsp:cNvSpPr/>
      </dsp:nvSpPr>
      <dsp:spPr>
        <a:xfrm>
          <a:off x="0" y="648758"/>
          <a:ext cx="4550113" cy="58178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Wydrukuj dla każdego wzór wywiadu (przykładowe propozycje pytań umieszczono na kolejnym slajdzie)</a:t>
          </a:r>
          <a:endParaRPr lang="en-US" sz="1600" kern="1200"/>
        </a:p>
      </dsp:txBody>
      <dsp:txXfrm>
        <a:off x="28400" y="677158"/>
        <a:ext cx="4493313" cy="524982"/>
      </dsp:txXfrm>
    </dsp:sp>
    <dsp:sp modelId="{7F7F717B-A623-4BDC-A86E-ECBFB07DBBB5}">
      <dsp:nvSpPr>
        <dsp:cNvPr id="0" name=""/>
        <dsp:cNvSpPr/>
      </dsp:nvSpPr>
      <dsp:spPr>
        <a:xfrm>
          <a:off x="0" y="1276620"/>
          <a:ext cx="4550113" cy="58178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Poproś, aby uczniowie najpierw przeczytali pytania i zastanowili się chwilę nad swoimi odpowiedziami </a:t>
          </a:r>
          <a:endParaRPr lang="en-US" sz="1600" kern="1200"/>
        </a:p>
      </dsp:txBody>
      <dsp:txXfrm>
        <a:off x="28400" y="1305020"/>
        <a:ext cx="4493313" cy="524982"/>
      </dsp:txXfrm>
    </dsp:sp>
    <dsp:sp modelId="{3EEBB360-F01F-4615-8B29-D60BA7BF19CB}">
      <dsp:nvSpPr>
        <dsp:cNvPr id="0" name=""/>
        <dsp:cNvSpPr/>
      </dsp:nvSpPr>
      <dsp:spPr>
        <a:xfrm>
          <a:off x="0" y="1904483"/>
          <a:ext cx="4550113" cy="58178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Następnie poproś, aby uczniowie przeprowadzili w parach rozmowy i zapisali swoje odpowiedzi </a:t>
          </a:r>
          <a:endParaRPr lang="en-US" sz="1600" kern="1200"/>
        </a:p>
      </dsp:txBody>
      <dsp:txXfrm>
        <a:off x="28400" y="1932883"/>
        <a:ext cx="4493313" cy="524982"/>
      </dsp:txXfrm>
    </dsp:sp>
    <dsp:sp modelId="{F0EF8B3C-7A3D-4C14-9F73-8949B06E39C6}">
      <dsp:nvSpPr>
        <dsp:cNvPr id="0" name=""/>
        <dsp:cNvSpPr/>
      </dsp:nvSpPr>
      <dsp:spPr>
        <a:xfrm>
          <a:off x="0" y="2532345"/>
          <a:ext cx="4550113" cy="58178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Na koniec ćwiczenia zapytaj uczniów:</a:t>
          </a:r>
          <a:endParaRPr lang="en-US" sz="1600" kern="1200"/>
        </a:p>
      </dsp:txBody>
      <dsp:txXfrm>
        <a:off x="28400" y="2560745"/>
        <a:ext cx="4493313" cy="524982"/>
      </dsp:txXfrm>
    </dsp:sp>
    <dsp:sp modelId="{33D6FB9C-3E20-4D3E-8991-E8A1B8C3B312}">
      <dsp:nvSpPr>
        <dsp:cNvPr id="0" name=""/>
        <dsp:cNvSpPr/>
      </dsp:nvSpPr>
      <dsp:spPr>
        <a:xfrm>
          <a:off x="0" y="3114128"/>
          <a:ext cx="4550113" cy="1126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46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b="1" kern="1200" dirty="0"/>
            <a:t>Co w tym ćwiczeniu było trudnego/łatwego?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b="1" kern="1200" dirty="0"/>
            <a:t>Czy znaleźli między swoimi odpowiedziami podobieństwa?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b="1" kern="1200" dirty="0"/>
            <a:t>Co najbardziej ich zaciekawiło w odpowiedziach kolegi/koleżanki</a:t>
          </a:r>
          <a:r>
            <a:rPr lang="pl-PL" sz="1200" kern="1200" dirty="0"/>
            <a:t>?</a:t>
          </a:r>
          <a:endParaRPr lang="en-US" sz="1200" kern="1200" dirty="0"/>
        </a:p>
      </dsp:txBody>
      <dsp:txXfrm>
        <a:off x="0" y="3114128"/>
        <a:ext cx="4550113" cy="1126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42AC2-65A0-4DDE-9D8C-CF0011AA9F47}" type="datetimeFigureOut">
              <a:rPr lang="pl-PL" smtClean="0"/>
              <a:t>28.05.2021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567BD-18A8-4197-ADEF-066BE71AF4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1400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567BD-18A8-4197-ADEF-066BE71AF4C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4152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567BD-18A8-4197-ADEF-066BE71AF4C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2680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567BD-18A8-4197-ADEF-066BE71AF4C3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7982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567BD-18A8-4197-ADEF-066BE71AF4C3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540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CAF29B7-E6C3-4706-914B-E0B28A32E576}" type="datetimeFigureOut">
              <a:rPr lang="pl-PL" smtClean="0"/>
              <a:t>28.05.2021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28F-5F44-43CF-9856-B32A0F570202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84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29B7-E6C3-4706-914B-E0B28A32E576}" type="datetimeFigureOut">
              <a:rPr lang="pl-PL" smtClean="0"/>
              <a:t>28.05.2021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28F-5F44-43CF-9856-B32A0F5702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800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29B7-E6C3-4706-914B-E0B28A32E576}" type="datetimeFigureOut">
              <a:rPr lang="pl-PL" smtClean="0"/>
              <a:t>28.05.2021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28F-5F44-43CF-9856-B32A0F570202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182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29B7-E6C3-4706-914B-E0B28A32E576}" type="datetimeFigureOut">
              <a:rPr lang="pl-PL" smtClean="0"/>
              <a:t>28.05.2021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28F-5F44-43CF-9856-B32A0F5702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7625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29B7-E6C3-4706-914B-E0B28A32E576}" type="datetimeFigureOut">
              <a:rPr lang="pl-PL" smtClean="0"/>
              <a:t>28.05.2021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28F-5F44-43CF-9856-B32A0F570202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73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29B7-E6C3-4706-914B-E0B28A32E576}" type="datetimeFigureOut">
              <a:rPr lang="pl-PL" smtClean="0"/>
              <a:t>28.05.2021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28F-5F44-43CF-9856-B32A0F5702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522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29B7-E6C3-4706-914B-E0B28A32E576}" type="datetimeFigureOut">
              <a:rPr lang="pl-PL" smtClean="0"/>
              <a:t>28.05.2021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28F-5F44-43CF-9856-B32A0F5702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186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29B7-E6C3-4706-914B-E0B28A32E576}" type="datetimeFigureOut">
              <a:rPr lang="pl-PL" smtClean="0"/>
              <a:t>28.05.2021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28F-5F44-43CF-9856-B32A0F5702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626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29B7-E6C3-4706-914B-E0B28A32E576}" type="datetimeFigureOut">
              <a:rPr lang="pl-PL" smtClean="0"/>
              <a:t>28.05.2021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28F-5F44-43CF-9856-B32A0F5702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47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29B7-E6C3-4706-914B-E0B28A32E576}" type="datetimeFigureOut">
              <a:rPr lang="pl-PL" smtClean="0"/>
              <a:t>28.05.2021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28F-5F44-43CF-9856-B32A0F5702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8788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29B7-E6C3-4706-914B-E0B28A32E576}" type="datetimeFigureOut">
              <a:rPr lang="pl-PL" smtClean="0"/>
              <a:t>28.05.2021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028F-5F44-43CF-9856-B32A0F570202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50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ACAF29B7-E6C3-4706-914B-E0B28A32E576}" type="datetimeFigureOut">
              <a:rPr lang="pl-PL" smtClean="0"/>
              <a:t>28.05.2021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E107028F-5F44-43CF-9856-B32A0F570202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77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l/url?sa=i&amp;rct=j&amp;q=&amp;esrc=s&amp;source=images&amp;cd=&amp;cad=rja&amp;uact=8&amp;ved=2ahUKEwjN-LTL_LXdAhWI-aQKHacaDa8QjRx6BAgBEAU&amp;url=https://edunews.pl/system-edukacji/szkoly/3257-wspolpraca-w-szkole&amp;psig=AOvVaw1OKu3k8Gm6VcI4deSilU0E&amp;ust=153685911634798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rawdziwyskarb.pl/wp-content/uploads/2017/01/karty-wdziecznosci.pdf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0AD926A-6A49-4FAF-A392-4534F4E93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68096" y="585216"/>
            <a:ext cx="729005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/>
            <a:r>
              <a:rPr lang="en-US" sz="4600" spc="100"/>
              <a:t>Program zajęć reintegrujących dla uczniów szkół podstawowych</a:t>
            </a:r>
          </a:p>
        </p:txBody>
      </p:sp>
      <p:pic>
        <p:nvPicPr>
          <p:cNvPr id="5" name="Picture 4" descr="Podobny obraz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5982" r="26755" b="1"/>
          <a:stretch/>
        </p:blipFill>
        <p:spPr bwMode="auto">
          <a:xfrm>
            <a:off x="768096" y="2386051"/>
            <a:ext cx="2362402" cy="3448851"/>
          </a:xfrm>
          <a:prstGeom prst="rect">
            <a:avLst/>
          </a:prstGeom>
          <a:noFill/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479799" y="2286000"/>
            <a:ext cx="4578351" cy="4023360"/>
          </a:xfrm>
        </p:spPr>
        <p:txBody>
          <a:bodyPr vert="horz" lIns="45720" tIns="45720" rIns="45720" bIns="45720" rtlCol="0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000">
                <a:solidFill>
                  <a:schemeClr val="bg1"/>
                </a:solidFill>
              </a:rPr>
              <a:t>Propozycja dla wychowawców</a:t>
            </a:r>
          </a:p>
          <a:p>
            <a:pPr defTabSz="914400">
              <a:lnSpc>
                <a:spcPct val="90000"/>
              </a:lnSpc>
            </a:pPr>
            <a:endParaRPr lang="en-US" sz="2000">
              <a:solidFill>
                <a:schemeClr val="bg1"/>
              </a:solidFill>
            </a:endParaRPr>
          </a:p>
          <a:p>
            <a:pPr defTabSz="914400"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Poradnia Psychologiczno – Pedagogiczna w Stargardzie</a:t>
            </a:r>
          </a:p>
          <a:p>
            <a:pPr defTabSz="914400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defTabSz="914400"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</a:rPr>
              <a:t>Opracowała: </a:t>
            </a:r>
            <a:endParaRPr lang="en-US" dirty="0">
              <a:solidFill>
                <a:schemeClr val="tx1"/>
              </a:solidFill>
            </a:endParaRPr>
          </a:p>
          <a:p>
            <a:pPr defTabSz="914400">
              <a:lnSpc>
                <a:spcPct val="90000"/>
              </a:lnSpc>
            </a:pPr>
            <a:r>
              <a:rPr lang="en-US" b="1">
                <a:solidFill>
                  <a:schemeClr val="tx1"/>
                </a:solidFill>
              </a:rPr>
              <a:t>psycholog mgr </a:t>
            </a:r>
            <a:r>
              <a:rPr lang="en-US" b="1" dirty="0">
                <a:solidFill>
                  <a:schemeClr val="tx1"/>
                </a:solidFill>
              </a:rPr>
              <a:t>Ewa Radoń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8096" y="548640"/>
            <a:ext cx="4550113" cy="1499616"/>
          </a:xfrm>
        </p:spPr>
        <p:txBody>
          <a:bodyPr>
            <a:normAutofit fontScale="90000"/>
          </a:bodyPr>
          <a:lstStyle/>
          <a:p>
            <a:r>
              <a:rPr lang="pl-PL" dirty="0"/>
              <a:t>Ćwiczenie 6: </a:t>
            </a:r>
            <a:br>
              <a:rPr lang="pl-PL" dirty="0"/>
            </a:br>
            <a:r>
              <a:rPr lang="pl-PL" dirty="0"/>
              <a:t>Wywiad z Ważną Osobą </a:t>
            </a:r>
          </a:p>
        </p:txBody>
      </p:sp>
      <p:pic>
        <p:nvPicPr>
          <p:cNvPr id="6" name="Obraz 5" descr="Filtr mikrofonu i audio">
            <a:extLst>
              <a:ext uri="{FF2B5EF4-FFF2-40B4-BE49-F238E27FC236}">
                <a16:creationId xmlns:a16="http://schemas.microsoft.com/office/drawing/2014/main" id="{880C64F6-1CF6-4EC1-9E8C-8A33B75488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2" r="28438" b="-1"/>
          <a:stretch/>
        </p:blipFill>
        <p:spPr>
          <a:xfrm>
            <a:off x="5664199" y="10"/>
            <a:ext cx="3479800" cy="6857990"/>
          </a:xfrm>
          <a:prstGeom prst="rect">
            <a:avLst/>
          </a:prstGeom>
        </p:spPr>
      </p:pic>
      <p:graphicFrame>
        <p:nvGraphicFramePr>
          <p:cNvPr id="17" name="Symbol zastępczy zawartości 2">
            <a:extLst>
              <a:ext uri="{FF2B5EF4-FFF2-40B4-BE49-F238E27FC236}">
                <a16:creationId xmlns:a16="http://schemas.microsoft.com/office/drawing/2014/main" id="{2FF8B5B2-D8A8-4C90-902D-8E4BBECE81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991176"/>
              </p:ext>
            </p:extLst>
          </p:nvPr>
        </p:nvGraphicFramePr>
        <p:xfrm>
          <a:off x="768096" y="2048256"/>
          <a:ext cx="4550113" cy="4261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/>
            <a:r>
              <a:rPr lang="pl-PL"/>
              <a:t>Wywiad z Ważną Osobą – </a:t>
            </a:r>
            <a:br>
              <a:rPr lang="pl-PL"/>
            </a:br>
            <a:r>
              <a:rPr lang="pl-PL"/>
              <a:t>propozycje pytań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081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49497" y="804333"/>
            <a:ext cx="4693291" cy="5249334"/>
          </a:xfrm>
        </p:spPr>
        <p:txBody>
          <a:bodyPr anchor="ctr"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l-PL" dirty="0"/>
              <a:t>Jaką formę swojego imienia najbardziej lubisz?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dirty="0"/>
              <a:t>Jaki jest Twój ulubiony miesiąc w roku?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dirty="0"/>
              <a:t>Jakie jest Twoje najmilsze wspomnienie z wakacji?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dirty="0"/>
              <a:t>Jakie jest Twoje najprzyjemniejsze doświadczenie ze szkoły?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dirty="0"/>
              <a:t>Jak lubisz spędzać czas w domu?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dirty="0"/>
              <a:t>Co zazwyczaj jesz na kolację?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dirty="0"/>
              <a:t>Czego najbardziej nie lubisz robić?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dirty="0"/>
              <a:t>Jaka jest Twoja mocna strona/talent?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dirty="0"/>
              <a:t>Jaki jest Twój ulubiony sport?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4426545" cy="1499616"/>
          </a:xfrm>
        </p:spPr>
        <p:txBody>
          <a:bodyPr>
            <a:normAutofit/>
          </a:bodyPr>
          <a:lstStyle/>
          <a:p>
            <a:r>
              <a:rPr lang="pl-PL"/>
              <a:t>Ćwiczenie 7: Sieć wsparcia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286000"/>
            <a:ext cx="4799105" cy="416733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sz="1700" dirty="0"/>
              <a:t>Nauczyciel informuje uczniów, że bardzo ważne jest, aby każdy miał wokół siebie kilka osób którym ufa i które są wobec niego pomocne.</a:t>
            </a:r>
          </a:p>
          <a:p>
            <a:pPr marL="0" indent="0" algn="just">
              <a:buNone/>
            </a:pPr>
            <a:r>
              <a:rPr lang="pl-PL" sz="1700" dirty="0"/>
              <a:t>Następnie zachęca uczniów do zastanowienia się i wypisania na schemacie pajęczyny (wzór na kolejnym slajdzie) osób u których mogą szukać wsparcia– im bliżej środka dana osoba się znajduje, tym większa pewność, że uczeń może liczyć na jej pomoc.</a:t>
            </a:r>
          </a:p>
          <a:p>
            <a:pPr marL="0" indent="0" algn="just">
              <a:buNone/>
            </a:pPr>
            <a:endParaRPr lang="pl-PL" sz="1700" dirty="0"/>
          </a:p>
          <a:p>
            <a:pPr marL="0" indent="0" algn="just">
              <a:buNone/>
            </a:pPr>
            <a:r>
              <a:rPr lang="pl-PL" sz="1700" dirty="0"/>
              <a:t>Gdy uczniowie uzupełnią swoje sieci wsparcia nauczyciel prosi, aby każdy się zastanowił czy w jego sieci znaleźli się też: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700" dirty="0"/>
              <a:t>niektórzy koledzy i koleżanki z klasy?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700" dirty="0"/>
              <a:t> jakiś nauczyciel lub specjalista szkolny (pedagog, psycholog)?</a:t>
            </a:r>
          </a:p>
          <a:p>
            <a:pPr marL="0" indent="0" algn="just">
              <a:buNone/>
            </a:pPr>
            <a:r>
              <a:rPr lang="pl-PL" sz="1700" dirty="0"/>
              <a:t>Jeśli nie, to należy zastanowić się dlaczego tak się dzieje i jak można to zmienić.</a:t>
            </a:r>
          </a:p>
          <a:p>
            <a:pPr algn="just"/>
            <a:endParaRPr lang="pl-PL" sz="1100" dirty="0"/>
          </a:p>
        </p:txBody>
      </p:sp>
      <p:pic>
        <p:nvPicPr>
          <p:cNvPr id="7" name="Obraz 6" descr="Koło ratunkowe pływające w morzu">
            <a:extLst>
              <a:ext uri="{FF2B5EF4-FFF2-40B4-BE49-F238E27FC236}">
                <a16:creationId xmlns:a16="http://schemas.microsoft.com/office/drawing/2014/main" id="{39BB4399-727A-404D-9BA3-442BDCBBD4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1" r="44982" b="1"/>
          <a:stretch/>
        </p:blipFill>
        <p:spPr>
          <a:xfrm>
            <a:off x="5664200" y="640080"/>
            <a:ext cx="2999740" cy="55778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D12A5BA-B063-4B33-AB08-86CF7D23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7DFAF29-6BD8-4A93-A292-D6A8C6EFB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1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sz="5000" spc="200" dirty="0" err="1"/>
              <a:t>Sieć</a:t>
            </a:r>
            <a:r>
              <a:rPr lang="en-US" sz="5000" spc="200" dirty="0"/>
              <a:t> </a:t>
            </a:r>
            <a:r>
              <a:rPr lang="en-US" sz="5000" spc="200" dirty="0" err="1"/>
              <a:t>wsparcia</a:t>
            </a:r>
            <a:endParaRPr lang="en-US" sz="5000" spc="2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228B962-6D59-47D7-8215-55B79A4D3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03648" y="-19207"/>
            <a:ext cx="6120680" cy="5247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3" cy="1499616"/>
          </a:xfrm>
        </p:spPr>
        <p:txBody>
          <a:bodyPr>
            <a:normAutofit/>
          </a:bodyPr>
          <a:lstStyle/>
          <a:p>
            <a:r>
              <a:rPr lang="pl-PL" dirty="0"/>
              <a:t>Ćwiczenie 8: Podaj dalej</a:t>
            </a:r>
          </a:p>
        </p:txBody>
      </p:sp>
      <p:sp>
        <p:nvSpPr>
          <p:cNvPr id="17" name="Symbol zastępczy zawartości 2"/>
          <p:cNvSpPr>
            <a:spLocks noGrp="1"/>
          </p:cNvSpPr>
          <p:nvPr>
            <p:ph idx="1"/>
          </p:nvPr>
        </p:nvSpPr>
        <p:spPr>
          <a:xfrm>
            <a:off x="323528" y="2084832"/>
            <a:ext cx="4994681" cy="458452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pl-PL" sz="6400" dirty="0"/>
              <a:t>Prowadzący losuje pierwszą karteczkę z nazwą uczucia (przykłady na kolejnym slajdzie) i układa dwa zdania. </a:t>
            </a:r>
          </a:p>
          <a:p>
            <a:pPr marL="0" indent="0" algn="just">
              <a:buNone/>
            </a:pPr>
            <a:r>
              <a:rPr lang="pl-PL" sz="6400" dirty="0"/>
              <a:t>Pierwsze, w którym opisuje jakieś zdarzenie, i drugie zawierające emocjonalne skutki lub przyczyny tego zdarzenia (z wykorzystaniem wylosowanego uczucia). Kolejna osoba losuje karteczkę i układa swoje dwa zdania, starając się zachować spójność narracyjną, np.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6400" b="1" dirty="0"/>
              <a:t>Smutek </a:t>
            </a:r>
            <a:r>
              <a:rPr lang="pl-PL" sz="6400" dirty="0"/>
              <a:t>-&gt; Bartek spieszył się na pociąg, ale z powodu korków nie zdążył. Nie miał pomysłu, jak dostać się w góry i był bardzo smutny.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6400" b="1" dirty="0"/>
              <a:t>Roztargnienie</a:t>
            </a:r>
            <a:r>
              <a:rPr lang="pl-PL" sz="6400" dirty="0"/>
              <a:t> -&gt; Na dodatek zauważył, że jego telefon jest rozładowany. Z roztargnienia zapomniał o sprawach najważniejszych podczas podróży.</a:t>
            </a:r>
          </a:p>
          <a:p>
            <a:pPr marL="0" indent="0" algn="just">
              <a:buNone/>
            </a:pPr>
            <a:r>
              <a:rPr lang="pl-PL" sz="6400" dirty="0"/>
              <a:t>Nauczyciel omawia grę, wykorzystując pytania pomocnicze: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6400" dirty="0"/>
              <a:t>Czy w waszym życiu emocje i uczucia zmieniają się równie szybko, jak w życiu bohaterów naszej wspólnej opowieści?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6400" dirty="0"/>
              <a:t>Czy same emocje miały wpływ na kolejne podejmowane przez nich decyzje i zdarzenia?</a:t>
            </a:r>
          </a:p>
          <a:p>
            <a:pPr marL="0" indent="0" algn="just">
              <a:buNone/>
            </a:pPr>
            <a:endParaRPr lang="pl-PL" sz="1100" dirty="0"/>
          </a:p>
          <a:p>
            <a:pPr marL="0" indent="0" algn="just">
              <a:buNone/>
            </a:pPr>
            <a:endParaRPr lang="pl-PL" sz="1100" dirty="0"/>
          </a:p>
          <a:p>
            <a:pPr marL="0" indent="0" algn="just">
              <a:buNone/>
            </a:pPr>
            <a:endParaRPr lang="pl-PL" sz="1100" dirty="0"/>
          </a:p>
        </p:txBody>
      </p:sp>
      <p:pic>
        <p:nvPicPr>
          <p:cNvPr id="4" name="Obraz 3" descr="Kość z wyrażeniami twarzy">
            <a:extLst>
              <a:ext uri="{FF2B5EF4-FFF2-40B4-BE49-F238E27FC236}">
                <a16:creationId xmlns:a16="http://schemas.microsoft.com/office/drawing/2014/main" id="{CDFFCCF1-0BB5-4FF4-A7AC-C116CF48D4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6" r="30374" b="-1"/>
          <a:stretch/>
        </p:blipFill>
        <p:spPr>
          <a:xfrm>
            <a:off x="5664199" y="10"/>
            <a:ext cx="347980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02D569-1B5D-479F-A0CD-2D8CDBCCB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Przykładowe emocje do ćwiczenia Podaj dalej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2CE2FCAD-7AAD-4C56-A581-053D9574A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7217" y="2286000"/>
            <a:ext cx="3192066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09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880BE9B-2849-495A-AB0E-E80D71B3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052452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DC337F-0994-4C3C-A9B4-31EB259D4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29" y="640080"/>
            <a:ext cx="2572391" cy="5613236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Ćwiczenie 9: Plecak</a:t>
            </a:r>
            <a:br>
              <a:rPr lang="pl-PL" dirty="0">
                <a:solidFill>
                  <a:srgbClr val="FFFFFF"/>
                </a:solidFill>
              </a:rPr>
            </a:b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259540-344A-4D19-A168-A1F119070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863" y="640080"/>
            <a:ext cx="5295609" cy="45171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1800" dirty="0"/>
              <a:t>Pomoce: karteczki z imionami i nazwiskami znanych postaci (wzór na kolejnym slajdzie/uczniowie mogą też sami stworzyć pulę znanych postaci)</a:t>
            </a:r>
          </a:p>
          <a:p>
            <a:pPr marL="0" indent="0" algn="just">
              <a:buNone/>
            </a:pPr>
            <a:r>
              <a:rPr lang="pl-PL" sz="1800" dirty="0"/>
              <a:t>Instrukcja: </a:t>
            </a:r>
          </a:p>
          <a:p>
            <a:pPr marL="0" indent="0" algn="just">
              <a:buNone/>
            </a:pPr>
            <a:r>
              <a:rPr lang="pl-PL" sz="1800" dirty="0"/>
              <a:t>Uczniowie tworzą dwie drużyny. Kolejni przedstawiciele drużyn losują karteczkę z imieniem i nazwiskiem znanej osoby (postaci) i podają trzy przedmioty, jakie można by według nich znaleźć w plecaku tej osoby.</a:t>
            </a:r>
          </a:p>
          <a:p>
            <a:pPr marL="0" indent="0" algn="just">
              <a:buNone/>
            </a:pPr>
            <a:r>
              <a:rPr lang="pl-PL" sz="1800" dirty="0"/>
              <a:t>Przykładowo: </a:t>
            </a:r>
          </a:p>
          <a:p>
            <a:pPr marL="0" indent="0" algn="just">
              <a:buNone/>
            </a:pPr>
            <a:r>
              <a:rPr lang="pl-PL" sz="1800" dirty="0"/>
              <a:t>Robert Lewandowski (piłka, telefon komórkowy, obuwie sportowe).</a:t>
            </a:r>
          </a:p>
          <a:p>
            <a:pPr marL="0" indent="0" algn="just">
              <a:buNone/>
            </a:pPr>
            <a:r>
              <a:rPr lang="pl-PL" sz="1800" dirty="0"/>
              <a:t>Zadaniem drużyny jest odgadnięcie imienia i nazwiska tej osoby/postaci. Po podaniu trzech podpowiedzi drużyna ma minutę na podjęcie decyzji i udzielenie odpowiedzi. Za każdą poprawną odpowiedź drużyna zdobywa 1 pkt.</a:t>
            </a:r>
          </a:p>
        </p:txBody>
      </p:sp>
      <p:pic>
        <p:nvPicPr>
          <p:cNvPr id="24" name="Grafika 23" descr="Plecak kontur">
            <a:extLst>
              <a:ext uri="{FF2B5EF4-FFF2-40B4-BE49-F238E27FC236}">
                <a16:creationId xmlns:a16="http://schemas.microsoft.com/office/drawing/2014/main" id="{DECDECD9-4E6A-4C7C-92C1-564455D68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8064" y="5121936"/>
            <a:ext cx="1685977" cy="168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84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875D9C90-9BC4-475D-882D-E5CE7282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B4312E8-06DF-4DF3-82CE-0A7443A62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404" y="643467"/>
            <a:ext cx="2604756" cy="5571066"/>
          </a:xfrm>
        </p:spPr>
        <p:txBody>
          <a:bodyPr>
            <a:normAutofit/>
          </a:bodyPr>
          <a:lstStyle/>
          <a:p>
            <a:r>
              <a:rPr lang="pl-PL"/>
              <a:t>Imionami i nazwiskami znanych postaci</a:t>
            </a:r>
            <a:endParaRPr lang="pl-PL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9A992A-8032-4495-B8E1-DA5D87704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90097" y="2514600"/>
            <a:ext cx="0" cy="1828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166C9357-948D-40E8-991E-8B4D158553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027082"/>
              </p:ext>
            </p:extLst>
          </p:nvPr>
        </p:nvGraphicFramePr>
        <p:xfrm>
          <a:off x="441840" y="1320564"/>
          <a:ext cx="5212439" cy="4318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0551">
                  <a:extLst>
                    <a:ext uri="{9D8B030D-6E8A-4147-A177-3AD203B41FA5}">
                      <a16:colId xmlns:a16="http://schemas.microsoft.com/office/drawing/2014/main" val="4250993755"/>
                    </a:ext>
                  </a:extLst>
                </a:gridCol>
                <a:gridCol w="2581888">
                  <a:extLst>
                    <a:ext uri="{9D8B030D-6E8A-4147-A177-3AD203B41FA5}">
                      <a16:colId xmlns:a16="http://schemas.microsoft.com/office/drawing/2014/main" val="836421577"/>
                    </a:ext>
                  </a:extLst>
                </a:gridCol>
              </a:tblGrid>
              <a:tr h="555585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</a:p>
                    <a:p>
                      <a:pPr marL="7251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spc="-5" dirty="0">
                          <a:effectLst/>
                        </a:rPr>
                        <a:t>Adam Mickiewicz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</a:p>
                    <a:p>
                      <a:pPr marL="5302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spc="-5" dirty="0">
                          <a:effectLst/>
                        </a:rPr>
                        <a:t>Krzysztof Kolumb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17776097"/>
                  </a:ext>
                </a:extLst>
              </a:tr>
              <a:tr h="555585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</a:p>
                    <a:p>
                      <a:pPr marL="34798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spc="-20" dirty="0">
                          <a:effectLst/>
                        </a:rPr>
                        <a:t>R</a:t>
                      </a:r>
                      <a:r>
                        <a:rPr lang="pl-PL" sz="1600" dirty="0">
                          <a:effectLst/>
                        </a:rPr>
                        <a:t>obert Le</a:t>
                      </a:r>
                      <a:r>
                        <a:rPr lang="pl-PL" sz="1600" spc="-5" dirty="0">
                          <a:effectLst/>
                        </a:rPr>
                        <a:t>w</a:t>
                      </a:r>
                      <a:r>
                        <a:rPr lang="pl-PL" sz="1600" dirty="0">
                          <a:effectLst/>
                        </a:rPr>
                        <a:t>and</a:t>
                      </a:r>
                      <a:r>
                        <a:rPr lang="pl-PL" sz="1600" spc="-5" dirty="0">
                          <a:effectLst/>
                        </a:rPr>
                        <a:t>o</a:t>
                      </a:r>
                      <a:r>
                        <a:rPr lang="pl-PL" sz="1600" spc="-15" dirty="0">
                          <a:effectLst/>
                        </a:rPr>
                        <a:t>w</a:t>
                      </a:r>
                      <a:r>
                        <a:rPr lang="pl-PL" sz="1600" dirty="0">
                          <a:effectLst/>
                        </a:rPr>
                        <a:t>ski</a:t>
                      </a:r>
                    </a:p>
                    <a:p>
                      <a:pPr marL="34798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</a:p>
                    <a:p>
                      <a:pPr marL="57277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spc="-45" dirty="0">
                          <a:effectLst/>
                        </a:rPr>
                        <a:t>Shrek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45497463"/>
                  </a:ext>
                </a:extLst>
              </a:tr>
              <a:tr h="555585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</a:p>
                    <a:p>
                      <a:pPr marL="1746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</a:rPr>
                        <a:t>Maria Skłod</a:t>
                      </a:r>
                      <a:r>
                        <a:rPr lang="pl-PL" sz="1600" spc="-5" dirty="0">
                          <a:effectLst/>
                        </a:rPr>
                        <a:t>o</a:t>
                      </a:r>
                      <a:r>
                        <a:rPr lang="pl-PL" sz="1600" spc="-15" dirty="0">
                          <a:effectLst/>
                        </a:rPr>
                        <a:t>w</a:t>
                      </a:r>
                      <a:r>
                        <a:rPr lang="pl-PL" sz="1600" dirty="0">
                          <a:effectLst/>
                        </a:rPr>
                        <a:t>s</a:t>
                      </a:r>
                      <a:r>
                        <a:rPr lang="pl-PL" sz="1600" spc="-10" dirty="0">
                          <a:effectLst/>
                        </a:rPr>
                        <a:t>k</a:t>
                      </a:r>
                      <a:r>
                        <a:rPr lang="pl-PL" sz="1600" dirty="0">
                          <a:effectLst/>
                        </a:rPr>
                        <a:t>a-Curie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10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</a:p>
                    <a:p>
                      <a:pPr marL="55816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>
                          <a:effectLst/>
                        </a:rPr>
                        <a:t>Mi</a:t>
                      </a:r>
                      <a:r>
                        <a:rPr lang="pl-PL" sz="1600" spc="-20">
                          <a:effectLst/>
                        </a:rPr>
                        <a:t>k</a:t>
                      </a:r>
                      <a:r>
                        <a:rPr lang="pl-PL" sz="1600">
                          <a:effectLst/>
                        </a:rPr>
                        <a:t>ołaj </a:t>
                      </a:r>
                      <a:r>
                        <a:rPr lang="pl-PL" sz="1600" spc="-20">
                          <a:effectLst/>
                        </a:rPr>
                        <a:t>K</a:t>
                      </a:r>
                      <a:r>
                        <a:rPr lang="pl-PL" sz="1600">
                          <a:effectLst/>
                        </a:rPr>
                        <a:t>opernik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84800385"/>
                  </a:ext>
                </a:extLst>
              </a:tr>
              <a:tr h="557144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Batman</a:t>
                      </a:r>
                      <a:endParaRPr lang="pl-PL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1000"/>
                        </a:spcAft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  <a:endParaRPr lang="pl-PL" sz="1000" spc="0" dirty="0">
                        <a:effectLst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1000"/>
                        </a:spcAft>
                      </a:pPr>
                      <a:r>
                        <a:rPr lang="pl-PL" sz="1600" spc="-5" dirty="0">
                          <a:effectLst/>
                        </a:rPr>
                        <a:t>Pitagoras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02347673"/>
                  </a:ext>
                </a:extLst>
              </a:tr>
              <a:tr h="831037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</a:p>
                    <a:p>
                      <a:pPr marL="986790" marR="97409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</a:rPr>
                        <a:t>Pinokio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10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</a:p>
                    <a:p>
                      <a:pPr marL="27559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>
                          <a:effectLst/>
                        </a:rPr>
                        <a:t>Agniesz</a:t>
                      </a:r>
                      <a:r>
                        <a:rPr lang="pl-PL" sz="1600" spc="-10">
                          <a:effectLst/>
                        </a:rPr>
                        <a:t>k</a:t>
                      </a:r>
                      <a:r>
                        <a:rPr lang="pl-PL" sz="1600">
                          <a:effectLst/>
                        </a:rPr>
                        <a:t>a Rad</a:t>
                      </a:r>
                      <a:r>
                        <a:rPr lang="pl-PL" sz="1600" spc="-5">
                          <a:effectLst/>
                        </a:rPr>
                        <a:t>w</a:t>
                      </a:r>
                      <a:r>
                        <a:rPr lang="pl-PL" sz="1600">
                          <a:effectLst/>
                        </a:rPr>
                        <a:t>ańs</a:t>
                      </a:r>
                      <a:r>
                        <a:rPr lang="pl-PL" sz="1600" spc="-10">
                          <a:effectLst/>
                        </a:rPr>
                        <a:t>k</a:t>
                      </a:r>
                      <a:r>
                        <a:rPr lang="pl-PL" sz="1600">
                          <a:effectLst/>
                        </a:rPr>
                        <a:t>a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78410975"/>
                  </a:ext>
                </a:extLst>
              </a:tr>
              <a:tr h="555585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100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</a:p>
                    <a:p>
                      <a:pPr marL="8185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spc="-20">
                          <a:effectLst/>
                        </a:rPr>
                        <a:t>K</a:t>
                      </a:r>
                      <a:r>
                        <a:rPr lang="pl-PL" sz="1600">
                          <a:effectLst/>
                        </a:rPr>
                        <a:t>opciuszek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85"/>
                        </a:spcBef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</a:p>
                    <a:p>
                      <a:pPr marL="41656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</a:rPr>
                        <a:t>Czerwo</a:t>
                      </a:r>
                      <a:r>
                        <a:rPr lang="pl-PL" sz="1600" spc="-15" dirty="0">
                          <a:effectLst/>
                        </a:rPr>
                        <a:t>n</a:t>
                      </a:r>
                      <a:r>
                        <a:rPr lang="pl-PL" sz="1600" dirty="0">
                          <a:effectLst/>
                        </a:rPr>
                        <a:t>y Kaptu</a:t>
                      </a:r>
                      <a:r>
                        <a:rPr lang="pl-PL" sz="1600" spc="-30" dirty="0">
                          <a:effectLst/>
                        </a:rPr>
                        <a:t>r</a:t>
                      </a:r>
                      <a:r>
                        <a:rPr lang="pl-PL" sz="1600" dirty="0">
                          <a:effectLst/>
                        </a:rPr>
                        <a:t>ek</a:t>
                      </a:r>
                    </a:p>
                    <a:p>
                      <a:pPr marL="41656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18372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948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6DBBD0-F9F2-4819-8759-C976D6A95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pl-PL" dirty="0"/>
              <a:t>Ćwiczenie 10: Karty wdzięczności</a:t>
            </a:r>
          </a:p>
        </p:txBody>
      </p:sp>
      <p:pic>
        <p:nvPicPr>
          <p:cNvPr id="5" name="Obraz 4" descr="Notatki samoprzylepne na szklanej ścianie">
            <a:extLst>
              <a:ext uri="{FF2B5EF4-FFF2-40B4-BE49-F238E27FC236}">
                <a16:creationId xmlns:a16="http://schemas.microsoft.com/office/drawing/2014/main" id="{B8ACC38E-D0C2-4648-AFE4-430AFB4D36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7" r="27731"/>
          <a:stretch/>
        </p:blipFill>
        <p:spPr>
          <a:xfrm>
            <a:off x="768096" y="2386051"/>
            <a:ext cx="2362402" cy="3448851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8D21DF-B467-4FB2-9E82-C2ADFA38F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9799" y="2286000"/>
            <a:ext cx="5340673" cy="423934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1600" dirty="0"/>
              <a:t>Wychowawca przygotowuje dla każdego ucznia kartę wdzięczności (wypisaną samodzielnie lub wybraną z propozycji: </a:t>
            </a:r>
            <a:r>
              <a:rPr lang="pl-PL" sz="1600" dirty="0">
                <a:hlinkClick r:id="rId3"/>
              </a:rPr>
              <a:t>https://prawdziwyskarb.pl/wp-content/uploads/2017/01/karty-wdziecznosci.pdf</a:t>
            </a:r>
            <a:r>
              <a:rPr lang="pl-PL" sz="1600" dirty="0"/>
              <a:t>). </a:t>
            </a:r>
          </a:p>
          <a:p>
            <a:pPr marL="0" indent="0" algn="just">
              <a:buNone/>
            </a:pPr>
            <a:r>
              <a:rPr lang="pl-PL" sz="1600" dirty="0"/>
              <a:t>Z tyłu karty zapisuje imię i nazwisko ucznia do którego ją kieruje i zostawia przed rozpoczęciem godziny wychowawczej na ławce  ucznia.</a:t>
            </a:r>
          </a:p>
          <a:p>
            <a:pPr marL="0" indent="0" algn="just">
              <a:buNone/>
            </a:pPr>
            <a:r>
              <a:rPr lang="pl-PL" sz="1600" dirty="0"/>
              <a:t>Gdy uczniowie zapoznają się już z komplementem, który dostali od wychowawcy nauczyciel zachęca ich do dyskusji: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600" dirty="0"/>
              <a:t>Jak czuli się czytając pozytywny komentarz o sobie?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600" dirty="0"/>
              <a:t>Czy łatwo im przyjmować komplementy?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/>
              <a:t>Czy często dziękują/okazują wdzięczność rodzinie/ kolegom/ nauczycielom ?</a:t>
            </a:r>
          </a:p>
          <a:p>
            <a:pPr marL="0" indent="0" algn="just">
              <a:buNone/>
            </a:pPr>
            <a:r>
              <a:rPr lang="pl-PL" sz="1600" dirty="0"/>
              <a:t>Na zakończenie zajęć nauczyciel proponuje, aby każdy uczeń stworzył własną Kartę Wdzięczności i wręczył dowolnej osobie z którą chce budować pozytywną relację.</a:t>
            </a:r>
          </a:p>
          <a:p>
            <a:pPr marL="0" indent="0" algn="just">
              <a:buNone/>
            </a:pPr>
            <a:endParaRPr lang="pl-PL" sz="1300" dirty="0"/>
          </a:p>
        </p:txBody>
      </p:sp>
    </p:spTree>
    <p:extLst>
      <p:ext uri="{BB962C8B-B14F-4D97-AF65-F5344CB8AC3E}">
        <p14:creationId xmlns:p14="http://schemas.microsoft.com/office/powerpoint/2010/main" val="3547052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Bibliografia: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1500" dirty="0">
                <a:latin typeface="+mj-lt"/>
              </a:rPr>
              <a:t>Domagała-</a:t>
            </a:r>
            <a:r>
              <a:rPr lang="pl-PL" sz="1500" dirty="0" err="1">
                <a:latin typeface="+mj-lt"/>
              </a:rPr>
              <a:t>Zyśk</a:t>
            </a:r>
            <a:r>
              <a:rPr lang="pl-PL" sz="1500" dirty="0">
                <a:latin typeface="+mj-lt"/>
              </a:rPr>
              <a:t> E., Knopik T., </a:t>
            </a:r>
            <a:r>
              <a:rPr lang="pl-PL" sz="1500" dirty="0" err="1">
                <a:latin typeface="+mj-lt"/>
              </a:rPr>
              <a:t>Oszwa</a:t>
            </a:r>
            <a:r>
              <a:rPr lang="pl-PL" sz="1500" dirty="0">
                <a:latin typeface="+mj-lt"/>
              </a:rPr>
              <a:t> U., Knopik M., </a:t>
            </a:r>
            <a:r>
              <a:rPr lang="pl-PL" sz="1500" dirty="0" err="1">
                <a:latin typeface="+mj-lt"/>
              </a:rPr>
              <a:t>Konowałek</a:t>
            </a:r>
            <a:r>
              <a:rPr lang="pl-PL" sz="1500" dirty="0">
                <a:latin typeface="+mj-lt"/>
              </a:rPr>
              <a:t> A., Krajewska M., Mazur J., </a:t>
            </a:r>
            <a:r>
              <a:rPr lang="pl-PL" sz="1500" dirty="0" err="1">
                <a:latin typeface="+mj-lt"/>
              </a:rPr>
              <a:t>Sudewicz</a:t>
            </a:r>
            <a:r>
              <a:rPr lang="pl-PL" sz="1500" dirty="0">
                <a:latin typeface="+mj-lt"/>
              </a:rPr>
              <a:t> K., Zakrzewska E. (2017). Jak rozwijać kompetencje społeczno-emocjonalne uczniów? : poradnik dla wychowawców i nauczycieli : TROS-KA materiały </a:t>
            </a:r>
            <a:r>
              <a:rPr lang="pl-PL" sz="1500" dirty="0" err="1">
                <a:latin typeface="+mj-lt"/>
              </a:rPr>
              <a:t>postdiagnostyczne</a:t>
            </a:r>
            <a:r>
              <a:rPr lang="pl-PL" sz="1500" dirty="0">
                <a:latin typeface="+mj-lt"/>
              </a:rPr>
              <a:t>. Warszawa: Ośrodek Rozwoju Edukacji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500" b="0" i="0" u="none" strike="noStrike" baseline="0" dirty="0">
                <a:latin typeface="+mj-lt"/>
              </a:rPr>
              <a:t>Materiały z Zeszytu „ Budowanie relacji” Program Szkoła Przyjazna Prawom Człowieka. Jak przeciwdziałać wykluczeniu i przemocy w szkole? https://www.wcies.edu.pl/media/system/pdf/prawa/Antydyskryminacja_z-zdalny_online.pdf</a:t>
            </a:r>
            <a:endParaRPr lang="pl-PL" sz="1500" dirty="0">
              <a:latin typeface="+mj-lt"/>
            </a:endParaRPr>
          </a:p>
          <a:p>
            <a:pPr marL="0" indent="0"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880BE9B-2849-495A-AB0E-E80D71B3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052452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2529" y="640080"/>
            <a:ext cx="2572391" cy="5613236"/>
          </a:xfrm>
        </p:spPr>
        <p:txBody>
          <a:bodyPr anchor="ctr">
            <a:normAutofit/>
          </a:bodyPr>
          <a:lstStyle/>
          <a:p>
            <a:r>
              <a:rPr lang="pl-PL" sz="4100">
                <a:solidFill>
                  <a:srgbClr val="FFFFFF"/>
                </a:solidFill>
              </a:rPr>
              <a:t>Reintegracja uczniów po powrocie z nauki zdalnej </a:t>
            </a:r>
          </a:p>
        </p:txBody>
      </p:sp>
      <p:pic>
        <p:nvPicPr>
          <p:cNvPr id="6" name="Picture 10" descr="C:\Users\Ewa\AppData\Local\Microsoft\Windows\Temporary Internet Files\Content.IE5\GHCBW016\523[1].txt">
            <a:extLst>
              <a:ext uri="{FF2B5EF4-FFF2-40B4-BE49-F238E27FC236}">
                <a16:creationId xmlns:a16="http://schemas.microsoft.com/office/drawing/2014/main" id="{75D335F1-AE92-4891-B3DD-C23E398EA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88626" y="4553084"/>
            <a:ext cx="2857586" cy="1685977"/>
          </a:xfrm>
          <a:prstGeom prst="rect">
            <a:avLst/>
          </a:prstGeom>
          <a:noFill/>
        </p:spPr>
      </p:pic>
      <p:graphicFrame>
        <p:nvGraphicFramePr>
          <p:cNvPr id="12" name="Symbol zastępczy zawartości 2">
            <a:extLst>
              <a:ext uri="{FF2B5EF4-FFF2-40B4-BE49-F238E27FC236}">
                <a16:creationId xmlns:a16="http://schemas.microsoft.com/office/drawing/2014/main" id="{4ADDBC7E-BE5F-45AC-9978-47F0E64D2C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333902"/>
              </p:ext>
            </p:extLst>
          </p:nvPr>
        </p:nvGraphicFramePr>
        <p:xfrm>
          <a:off x="3524863" y="640080"/>
          <a:ext cx="5379104" cy="3745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50113" cy="1499616"/>
          </a:xfrm>
        </p:spPr>
        <p:txBody>
          <a:bodyPr>
            <a:normAutofit/>
          </a:bodyPr>
          <a:lstStyle/>
          <a:p>
            <a:r>
              <a:rPr lang="pl-PL" dirty="0"/>
              <a:t>Wskazówki organizacyjne</a:t>
            </a:r>
          </a:p>
        </p:txBody>
      </p:sp>
      <p:sp>
        <p:nvSpPr>
          <p:cNvPr id="15" name="Symbol zastępczy zawartości 4"/>
          <p:cNvSpPr>
            <a:spLocks noGrp="1"/>
          </p:cNvSpPr>
          <p:nvPr>
            <p:ph idx="1"/>
          </p:nvPr>
        </p:nvSpPr>
        <p:spPr>
          <a:xfrm>
            <a:off x="395536" y="2286000"/>
            <a:ext cx="4922673" cy="40233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l-PL" sz="2100" b="1" dirty="0"/>
              <a:t>Cel ogólny zajęć </a:t>
            </a:r>
            <a:r>
              <a:rPr lang="pl-PL" sz="2100" dirty="0"/>
              <a:t>- ponowna integracja uczniów w zespole klasowym</a:t>
            </a:r>
          </a:p>
          <a:p>
            <a:pPr algn="just"/>
            <a:r>
              <a:rPr lang="pl-PL" sz="2100" b="1" dirty="0"/>
              <a:t>Cele szczegółowe:</a:t>
            </a:r>
          </a:p>
          <a:p>
            <a:pPr lvl="1" algn="just"/>
            <a:r>
              <a:rPr lang="pl-PL" sz="2100" dirty="0"/>
              <a:t>rozwijanie współpracy grupowej,</a:t>
            </a:r>
          </a:p>
          <a:p>
            <a:pPr lvl="1" algn="just"/>
            <a:r>
              <a:rPr lang="pl-PL" sz="2100" dirty="0"/>
              <a:t>usprawnianie zdolności do aktywnego słuchania, udziału w dyskusji i podtrzymywania dialogu,</a:t>
            </a:r>
          </a:p>
          <a:p>
            <a:pPr lvl="1" algn="just"/>
            <a:r>
              <a:rPr lang="pl-PL" sz="2100" dirty="0"/>
              <a:t>budowanie relacji opartych na empatii,</a:t>
            </a:r>
          </a:p>
          <a:p>
            <a:pPr lvl="1" algn="just"/>
            <a:r>
              <a:rPr lang="pl-PL" sz="2100" dirty="0"/>
              <a:t>wzmacnianie odporności na ekspozycję społeczną,</a:t>
            </a:r>
          </a:p>
          <a:p>
            <a:pPr lvl="1" algn="just"/>
            <a:r>
              <a:rPr lang="pl-PL" sz="2100" dirty="0"/>
              <a:t>rozwijanie asertywności i prospołecznych </a:t>
            </a:r>
            <a:r>
              <a:rPr lang="pl-PL" sz="2100" dirty="0" err="1"/>
              <a:t>zachowań</a:t>
            </a:r>
            <a:r>
              <a:rPr lang="pl-PL" sz="2100" dirty="0"/>
              <a:t>.</a:t>
            </a:r>
          </a:p>
          <a:p>
            <a:pPr algn="just"/>
            <a:r>
              <a:rPr lang="pl-PL" sz="2100" b="1" dirty="0"/>
              <a:t>Grupa docelowa: </a:t>
            </a:r>
            <a:r>
              <a:rPr lang="pl-PL" sz="2100" dirty="0"/>
              <a:t>uczniowie klas III-VIII</a:t>
            </a:r>
          </a:p>
          <a:p>
            <a:pPr algn="just"/>
            <a:r>
              <a:rPr lang="pl-PL" sz="2100" b="1" dirty="0"/>
              <a:t>Miejsce i czas trwania: </a:t>
            </a:r>
            <a:r>
              <a:rPr lang="pl-PL" sz="2100" dirty="0"/>
              <a:t>podczas</a:t>
            </a:r>
            <a:r>
              <a:rPr lang="pl-PL" sz="2100" b="1" dirty="0"/>
              <a:t> </a:t>
            </a:r>
            <a:r>
              <a:rPr lang="pl-PL" sz="2100" dirty="0"/>
              <a:t>godziny wychowawczej (45 minut) zazwyczaj udaje się zrealizować 2 ćwiczenia</a:t>
            </a:r>
          </a:p>
          <a:p>
            <a:pPr algn="just"/>
            <a:r>
              <a:rPr lang="pl-PL" sz="2100" b="1" dirty="0"/>
              <a:t>Forma i kolejność ćwiczeń</a:t>
            </a:r>
            <a:r>
              <a:rPr lang="pl-PL" sz="2100" dirty="0"/>
              <a:t>: dowolnie modyfikowalna w zależności od wieku i możliwości poznawczych uczniów oraz potrzeb wychowawcy</a:t>
            </a:r>
          </a:p>
          <a:p>
            <a:pPr algn="just"/>
            <a:endParaRPr lang="pl-PL" sz="1300" dirty="0"/>
          </a:p>
        </p:txBody>
      </p:sp>
      <p:pic>
        <p:nvPicPr>
          <p:cNvPr id="7" name="Picture 6" descr="Duża grupa skoczków spadochronowych w powietrzu">
            <a:extLst>
              <a:ext uri="{FF2B5EF4-FFF2-40B4-BE49-F238E27FC236}">
                <a16:creationId xmlns:a16="http://schemas.microsoft.com/office/drawing/2014/main" id="{5244A271-C575-4E42-AB19-81F19115BB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28" r="32629"/>
          <a:stretch/>
        </p:blipFill>
        <p:spPr>
          <a:xfrm>
            <a:off x="5664200" y="10"/>
            <a:ext cx="347980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pl-PL" dirty="0"/>
              <a:t>Ćwiczenie 1: </a:t>
            </a:r>
            <a:br>
              <a:rPr lang="pl-PL" dirty="0"/>
            </a:br>
            <a:r>
              <a:rPr lang="pl-PL" dirty="0"/>
              <a:t>Kontrakt klasowy </a:t>
            </a:r>
          </a:p>
        </p:txBody>
      </p:sp>
      <p:pic>
        <p:nvPicPr>
          <p:cNvPr id="8" name="Obraz 7" descr="Klasa z uczniami podnoszącymi ręce przed nauczycielem">
            <a:extLst>
              <a:ext uri="{FF2B5EF4-FFF2-40B4-BE49-F238E27FC236}">
                <a16:creationId xmlns:a16="http://schemas.microsoft.com/office/drawing/2014/main" id="{C740BDF8-0F01-4E43-AFB8-9A1316F3E0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3" r="22539" b="3"/>
          <a:stretch/>
        </p:blipFill>
        <p:spPr>
          <a:xfrm>
            <a:off x="768096" y="2386051"/>
            <a:ext cx="2362402" cy="3448851"/>
          </a:xfrm>
          <a:prstGeom prst="rect">
            <a:avLst/>
          </a:prstGeom>
        </p:spPr>
      </p:pic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3479799" y="2249424"/>
            <a:ext cx="5556697" cy="434792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sz="1600" dirty="0"/>
              <a:t>Nauczyciel prosi, by każdy uczeń anonimowo dokończył na karteczce zdanie: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1600" b="1" dirty="0"/>
              <a:t> Chciałabym/chciałbym, żeby w naszej klasie… </a:t>
            </a:r>
          </a:p>
          <a:p>
            <a:pPr marL="0" indent="0" algn="just">
              <a:buNone/>
            </a:pPr>
            <a:r>
              <a:rPr lang="pl-PL" sz="1600" dirty="0"/>
              <a:t>Następnie uczniowie wrzucają swoje karteczki do pojemnika. Nauczyciel wyjmuje i odczytuj je kolejno i poprosi uczniów, aby sformułowali zasadę związaną z ich treścią np.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1600" b="1" dirty="0"/>
              <a:t>Zdanie: </a:t>
            </a:r>
            <a:r>
              <a:rPr lang="pl-PL" sz="1600" dirty="0"/>
              <a:t>Chciałabym, żeby w naszej klasie nauczyciel nie przedłużał lekcji.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1600" dirty="0"/>
              <a:t> </a:t>
            </a:r>
            <a:r>
              <a:rPr lang="pl-PL" sz="1600" b="1" dirty="0"/>
              <a:t>Zasada: </a:t>
            </a:r>
            <a:r>
              <a:rPr lang="pl-PL" sz="1600" u="sng" dirty="0"/>
              <a:t>Lekcje kończymy punktualnie. </a:t>
            </a:r>
          </a:p>
          <a:p>
            <a:pPr marL="0" indent="0" algn="just">
              <a:buNone/>
            </a:pPr>
            <a:r>
              <a:rPr lang="pl-PL" sz="1600" dirty="0"/>
              <a:t>Każda racjonalna i zaakceptowana przez grupę zasada jest zapisywana na dużym arkuszu.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600" dirty="0"/>
              <a:t>Zasady powinny być sformułowane pozytywnie i jak najbardziej konkretnie.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600" dirty="0"/>
              <a:t>Zasady nie powinny się powtarzać się i należy je ograniczyć do około 10 punktów w kontrakcie, co zapewni jego przejrzystość i czytelność.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600" dirty="0"/>
              <a:t>Gotowy kontrakt powieście w widocznym miejscu w sali. Dobrym pomysłem jest podpisanie go przez każdego ucznia.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C4C070-3007-4EF7-96AB-F967ABA40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pl-PL" dirty="0"/>
              <a:t>Ćwiczenie 2:</a:t>
            </a:r>
            <a:br>
              <a:rPr lang="pl-PL" dirty="0"/>
            </a:br>
            <a:r>
              <a:rPr lang="pl-PL" dirty="0"/>
              <a:t>Słowa Tabu</a:t>
            </a:r>
          </a:p>
        </p:txBody>
      </p:sp>
      <p:pic>
        <p:nvPicPr>
          <p:cNvPr id="24" name="Obraz 23" descr="Kobieta pokazująca gest z palcem">
            <a:extLst>
              <a:ext uri="{FF2B5EF4-FFF2-40B4-BE49-F238E27FC236}">
                <a16:creationId xmlns:a16="http://schemas.microsoft.com/office/drawing/2014/main" id="{9AB607F0-E480-4A7A-8738-F9A96279BA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4" r="18263"/>
          <a:stretch/>
        </p:blipFill>
        <p:spPr>
          <a:xfrm>
            <a:off x="768096" y="2386051"/>
            <a:ext cx="2362402" cy="3448851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B0423F-1F53-4A60-B3DB-139012A45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9799" y="1124744"/>
            <a:ext cx="4578351" cy="518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1600" dirty="0"/>
          </a:p>
          <a:p>
            <a:pPr marL="0" indent="0" algn="just">
              <a:buNone/>
            </a:pPr>
            <a:r>
              <a:rPr lang="pl-PL" sz="1600" dirty="0"/>
              <a:t>Uczniowie w parach ustalają zestaw pięciu zakazanych słów. Następnie każdy z nich układa po pięć pytań, które skłonią osobę odpowiadającą na nie do użycia zakazanych słów. W grze chodzi jednak o udzielenie takiej odpowiedzi na pytanie, aby słów tabu nie wypowiadać. Uczniowie w parach na zmianę zadają sobie pytania i odpowiadają. Wygrywa osoba, która odpowie na najwięcej pytań bez użycia zakazanych słów.</a:t>
            </a:r>
          </a:p>
          <a:p>
            <a:pPr marL="0" indent="0" algn="just">
              <a:buNone/>
            </a:pPr>
            <a:r>
              <a:rPr lang="pl-PL" sz="1600" dirty="0"/>
              <a:t>Przykładowe słowa tabu - pieniądze, okulary, jabłko, długopis, zeszyt. </a:t>
            </a:r>
          </a:p>
          <a:p>
            <a:pPr marL="0" indent="0" algn="just">
              <a:buNone/>
            </a:pPr>
            <a:r>
              <a:rPr lang="pl-PL" sz="1600" dirty="0"/>
              <a:t>Pytania: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600" dirty="0"/>
              <a:t>Co wypłacamy z bankomatu? Uczeń zamiast powiedzieć: „pieniądze”, może odpowiedzieć: „banknoty”.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600" dirty="0"/>
              <a:t>Co nosi osoba mająca kłopoty ze wzrokiem? Uczeń może odpowiedzieć „szkła kontaktowe”.</a:t>
            </a:r>
          </a:p>
          <a:p>
            <a:pPr algn="just"/>
            <a:endParaRPr lang="pl-PL" sz="1300" dirty="0"/>
          </a:p>
          <a:p>
            <a:pPr marL="0" indent="0" algn="just">
              <a:buNone/>
            </a:pPr>
            <a:endParaRPr lang="pl-PL" sz="1300" dirty="0"/>
          </a:p>
          <a:p>
            <a:pPr marL="0" indent="0" algn="just">
              <a:buNone/>
            </a:pPr>
            <a:endParaRPr lang="pl-PL" sz="1300" dirty="0"/>
          </a:p>
          <a:p>
            <a:pPr marL="0" indent="0" algn="just">
              <a:buNone/>
            </a:pPr>
            <a:endParaRPr lang="pl-PL" sz="1300" dirty="0"/>
          </a:p>
          <a:p>
            <a:pPr marL="0" indent="0" algn="just">
              <a:buNone/>
            </a:pPr>
            <a:endParaRPr lang="pl-PL" sz="1300" dirty="0"/>
          </a:p>
        </p:txBody>
      </p:sp>
    </p:spTree>
    <p:extLst>
      <p:ext uri="{BB962C8B-B14F-4D97-AF65-F5344CB8AC3E}">
        <p14:creationId xmlns:p14="http://schemas.microsoft.com/office/powerpoint/2010/main" val="2975685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4426545" cy="1499616"/>
          </a:xfrm>
        </p:spPr>
        <p:txBody>
          <a:bodyPr>
            <a:normAutofit/>
          </a:bodyPr>
          <a:lstStyle/>
          <a:p>
            <a:r>
              <a:rPr lang="pl-PL"/>
              <a:t>Ćwiczenie 3: Bingo</a:t>
            </a:r>
          </a:p>
        </p:txBody>
      </p:sp>
      <p:sp>
        <p:nvSpPr>
          <p:cNvPr id="16" name="Symbol zastępczy zawartości 2"/>
          <p:cNvSpPr>
            <a:spLocks noGrp="1"/>
          </p:cNvSpPr>
          <p:nvPr>
            <p:ph idx="1"/>
          </p:nvPr>
        </p:nvSpPr>
        <p:spPr>
          <a:xfrm>
            <a:off x="768096" y="2286000"/>
            <a:ext cx="7764344" cy="431135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pl-PL" sz="2100" dirty="0"/>
          </a:p>
          <a:p>
            <a:pPr marL="0" indent="0" algn="just">
              <a:buNone/>
            </a:pPr>
            <a:r>
              <a:rPr lang="pl-PL" sz="2100" dirty="0"/>
              <a:t>Potrzebne pomoce: </a:t>
            </a:r>
          </a:p>
          <a:p>
            <a:pPr marL="0" indent="0" algn="just">
              <a:buNone/>
            </a:pPr>
            <a:r>
              <a:rPr lang="pl-PL" sz="2100" dirty="0"/>
              <a:t>przygotowana kartka podzielona na 9 pól z wpisanymi stwierdzeniami odnoszącymi się do czasu nauki zdalnej – po 1 dla każdego ucznia (wzór na kolejnym slajdzie):</a:t>
            </a:r>
          </a:p>
          <a:p>
            <a:pPr marL="0" indent="0" algn="just">
              <a:buNone/>
            </a:pPr>
            <a:r>
              <a:rPr lang="pl-PL" sz="2100" dirty="0"/>
              <a:t>Instrukcja dla uczniów:</a:t>
            </a:r>
          </a:p>
          <a:p>
            <a:pPr marL="0" indent="0" algn="just">
              <a:buNone/>
            </a:pPr>
            <a:r>
              <a:rPr lang="pl-PL" sz="2100" i="1" dirty="0"/>
              <a:t>Poszukaj w klasie osób, które miały podczas nauki zdalnej opisane poniżej doświadczenia. Musisz naleźć minimum 9 osób – po jednej do każdego „okienka”. Porozmawiaj o tych sytuacjach. Wpisz imiona koleżanek/kolegów.</a:t>
            </a:r>
          </a:p>
          <a:p>
            <a:pPr marL="0" indent="0" algn="just">
              <a:buNone/>
            </a:pPr>
            <a:r>
              <a:rPr lang="pl-PL" sz="2100" i="1" dirty="0"/>
              <a:t>Kto zbierze wszystkie 9 imion, siada na swoje miejsce.</a:t>
            </a:r>
          </a:p>
          <a:p>
            <a:pPr marL="0" indent="0" algn="just">
              <a:buNone/>
            </a:pPr>
            <a:endParaRPr lang="pl-PL" sz="2100" b="1" dirty="0"/>
          </a:p>
          <a:p>
            <a:pPr marL="0" indent="0" algn="just">
              <a:buNone/>
            </a:pPr>
            <a:r>
              <a:rPr lang="pl-PL" sz="2100" b="1" dirty="0"/>
              <a:t>Podsumowując ćwiczenie zapytaj uczniów: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100" dirty="0"/>
              <a:t>Czy trudno było znaleźć podpisy?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100" dirty="0"/>
              <a:t>Pod którym stwierdzeniem najtrudniej? A pod którym najłatwiej?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100" dirty="0"/>
              <a:t>Czego zaskakującego dowiedziałeś/-</a:t>
            </a:r>
            <a:r>
              <a:rPr lang="pl-PL" sz="2100" dirty="0" err="1"/>
              <a:t>aś</a:t>
            </a:r>
            <a:r>
              <a:rPr lang="pl-PL" sz="2100" dirty="0"/>
              <a:t> się o swoich kolegach/koleżankach? </a:t>
            </a:r>
          </a:p>
          <a:p>
            <a:pPr algn="just"/>
            <a:endParaRPr lang="pl-PL" sz="1100" dirty="0"/>
          </a:p>
          <a:p>
            <a:pPr algn="just"/>
            <a:endParaRPr lang="pl-PL" sz="1100" dirty="0"/>
          </a:p>
          <a:p>
            <a:pPr algn="just"/>
            <a:endParaRPr lang="pl-PL" sz="1100" dirty="0"/>
          </a:p>
          <a:p>
            <a:pPr algn="just"/>
            <a:endParaRPr lang="pl-PL" sz="1100" dirty="0"/>
          </a:p>
          <a:p>
            <a:pPr algn="just"/>
            <a:endParaRPr lang="pl-PL" sz="1100" dirty="0"/>
          </a:p>
          <a:p>
            <a:pPr algn="just">
              <a:buNone/>
            </a:pPr>
            <a:endParaRPr lang="pl-PL" sz="1100" dirty="0"/>
          </a:p>
          <a:p>
            <a:pPr algn="just"/>
            <a:endParaRPr lang="pl-PL" sz="11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5EDAC98-B4B2-4E36-9205-DB058DC2A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01381"/>
            <a:ext cx="2999740" cy="24672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4">
            <a:extLst>
              <a:ext uri="{FF2B5EF4-FFF2-40B4-BE49-F238E27FC236}">
                <a16:creationId xmlns:a16="http://schemas.microsoft.com/office/drawing/2014/main" id="{FD12A5BA-B063-4B33-AB08-86CF7D23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6" name="Straight Connector 36">
            <a:extLst>
              <a:ext uri="{FF2B5EF4-FFF2-40B4-BE49-F238E27FC236}">
                <a16:creationId xmlns:a16="http://schemas.microsoft.com/office/drawing/2014/main" id="{07DFAF29-6BD8-4A93-A292-D6A8C6EFB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1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sz="5000" spc="200"/>
              <a:t>Karta pracy - Bingo</a:t>
            </a:r>
          </a:p>
        </p:txBody>
      </p:sp>
      <p:sp>
        <p:nvSpPr>
          <p:cNvPr id="47" name="Rectangle 38">
            <a:extLst>
              <a:ext uri="{FF2B5EF4-FFF2-40B4-BE49-F238E27FC236}">
                <a16:creationId xmlns:a16="http://schemas.microsoft.com/office/drawing/2014/main" id="{C228B962-6D59-47D7-8215-55B79A4D3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030453"/>
              </p:ext>
            </p:extLst>
          </p:nvPr>
        </p:nvGraphicFramePr>
        <p:xfrm>
          <a:off x="475707" y="1211699"/>
          <a:ext cx="8188234" cy="348748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439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9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0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1067">
                <a:tc gridSpan="3">
                  <a:txBody>
                    <a:bodyPr/>
                    <a:lstStyle/>
                    <a:p>
                      <a:pPr algn="ctr"/>
                      <a:r>
                        <a:rPr lang="pl-PL" sz="1400"/>
                        <a:t>Znajdź kogoś, kto w okresie nauki zdalnej …</a:t>
                      </a:r>
                    </a:p>
                  </a:txBody>
                  <a:tcPr marL="66460" marR="66460" marT="33230" marB="33230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204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miał częste problemy z Internetem </a:t>
                      </a:r>
                    </a:p>
                    <a:p>
                      <a:pPr algn="ctr"/>
                      <a:endParaRPr lang="pl-PL" sz="1400" dirty="0"/>
                    </a:p>
                    <a:p>
                      <a:pPr algn="ctr"/>
                      <a:r>
                        <a:rPr lang="pl-PL" sz="1400" dirty="0"/>
                        <a:t>……………………………</a:t>
                      </a:r>
                    </a:p>
                  </a:txBody>
                  <a:tcPr marL="66460" marR="66460" marT="33230" marB="332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/>
                        <a:t>obejrzał ciekawy serial</a:t>
                      </a:r>
                    </a:p>
                    <a:p>
                      <a:pPr algn="ctr"/>
                      <a:endParaRPr lang="pl-PL" sz="1400"/>
                    </a:p>
                    <a:p>
                      <a:pPr algn="ctr"/>
                      <a:endParaRPr lang="pl-PL" sz="1400"/>
                    </a:p>
                    <a:p>
                      <a:pPr algn="ctr"/>
                      <a:r>
                        <a:rPr lang="pl-PL" sz="1400"/>
                        <a:t>…………………………………………</a:t>
                      </a:r>
                    </a:p>
                  </a:txBody>
                  <a:tcPr marL="66460" marR="66460" marT="33230" marB="332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dzielił komputer z innym członkiem rodziny </a:t>
                      </a:r>
                    </a:p>
                    <a:p>
                      <a:pPr algn="ctr"/>
                      <a:endParaRPr lang="pl-PL" sz="1400" dirty="0"/>
                    </a:p>
                    <a:p>
                      <a:pPr algn="ctr"/>
                      <a:r>
                        <a:rPr lang="pl-PL" sz="1400" dirty="0"/>
                        <a:t>……………………………………</a:t>
                      </a:r>
                    </a:p>
                    <a:p>
                      <a:pPr algn="ctr"/>
                      <a:endParaRPr lang="pl-PL" sz="1400" dirty="0"/>
                    </a:p>
                  </a:txBody>
                  <a:tcPr marL="66460" marR="66460" marT="33230" marB="332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204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dużo czasu poświęcał domowemu zwierzęciu </a:t>
                      </a:r>
                    </a:p>
                    <a:p>
                      <a:pPr algn="ctr"/>
                      <a:endParaRPr lang="pl-PL" sz="1400" dirty="0"/>
                    </a:p>
                    <a:p>
                      <a:pPr algn="ctr"/>
                      <a:r>
                        <a:rPr lang="pl-PL" sz="1400" dirty="0"/>
                        <a:t>………………………………</a:t>
                      </a:r>
                    </a:p>
                  </a:txBody>
                  <a:tcPr marL="66460" marR="66460" marT="33230" marB="332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sam sobie przygotowywał sobie posiłki</a:t>
                      </a:r>
                    </a:p>
                    <a:p>
                      <a:pPr algn="ctr"/>
                      <a:endParaRPr lang="pl-PL" sz="1400" dirty="0"/>
                    </a:p>
                    <a:p>
                      <a:pPr algn="ctr"/>
                      <a:endParaRPr lang="pl-PL" sz="1400" dirty="0"/>
                    </a:p>
                    <a:p>
                      <a:pPr algn="ctr"/>
                      <a:r>
                        <a:rPr lang="pl-PL" sz="1400" dirty="0"/>
                        <a:t>………………………………………</a:t>
                      </a:r>
                    </a:p>
                  </a:txBody>
                  <a:tcPr marL="66460" marR="66460" marT="33230" marB="332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nauczył się czegoś nowego</a:t>
                      </a:r>
                    </a:p>
                    <a:p>
                      <a:pPr algn="ctr"/>
                      <a:endParaRPr lang="pl-PL" sz="1400" dirty="0"/>
                    </a:p>
                    <a:p>
                      <a:pPr algn="ctr"/>
                      <a:endParaRPr lang="pl-PL" sz="1400" dirty="0"/>
                    </a:p>
                    <a:p>
                      <a:pPr algn="ctr"/>
                      <a:r>
                        <a:rPr lang="pl-PL" sz="1400" dirty="0"/>
                        <a:t>……………………………………</a:t>
                      </a:r>
                    </a:p>
                    <a:p>
                      <a:pPr algn="ctr"/>
                      <a:endParaRPr lang="pl-PL" sz="1400" dirty="0"/>
                    </a:p>
                  </a:txBody>
                  <a:tcPr marL="66460" marR="66460" marT="33230" marB="332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1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korzystał do późna z telefonu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………………………………</a:t>
                      </a:r>
                    </a:p>
                  </a:txBody>
                  <a:tcPr marL="66460" marR="66460" marT="33230" marB="332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poświęcał sporo czasu na hobby</a:t>
                      </a:r>
                    </a:p>
                    <a:p>
                      <a:pPr algn="ctr"/>
                      <a:endParaRPr lang="pl-PL" sz="1400" dirty="0"/>
                    </a:p>
                    <a:p>
                      <a:pPr algn="ctr"/>
                      <a:r>
                        <a:rPr lang="pl-PL" sz="1400" dirty="0"/>
                        <a:t>………………………………………</a:t>
                      </a:r>
                    </a:p>
                    <a:p>
                      <a:pPr algn="ctr"/>
                      <a:endParaRPr lang="pl-PL" sz="1400" dirty="0"/>
                    </a:p>
                  </a:txBody>
                  <a:tcPr marL="66460" marR="66460" marT="33230" marB="332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przeczytał dobrą książkę </a:t>
                      </a:r>
                    </a:p>
                    <a:p>
                      <a:pPr algn="ctr"/>
                      <a:endParaRPr lang="pl-PL" sz="1400" dirty="0"/>
                    </a:p>
                    <a:p>
                      <a:pPr algn="ctr"/>
                      <a:r>
                        <a:rPr lang="pl-PL" sz="1400" dirty="0"/>
                        <a:t>……………………………………</a:t>
                      </a:r>
                    </a:p>
                  </a:txBody>
                  <a:tcPr marL="66460" marR="66460" marT="33230" marB="332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pl-PL" dirty="0"/>
              <a:t>Ćwiczenie 4: </a:t>
            </a:r>
            <a:br>
              <a:rPr lang="pl-PL" dirty="0"/>
            </a:br>
            <a:r>
              <a:rPr lang="pl-PL" dirty="0"/>
              <a:t>W sklepie różności</a:t>
            </a:r>
          </a:p>
        </p:txBody>
      </p:sp>
      <p:pic>
        <p:nvPicPr>
          <p:cNvPr id="5" name="Obraz 4" descr="Koszyk na zakupy z polami">
            <a:extLst>
              <a:ext uri="{FF2B5EF4-FFF2-40B4-BE49-F238E27FC236}">
                <a16:creationId xmlns:a16="http://schemas.microsoft.com/office/drawing/2014/main" id="{AADF18E1-791E-473A-9A76-02BB1BAECE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6" r="15711"/>
          <a:stretch/>
        </p:blipFill>
        <p:spPr>
          <a:xfrm>
            <a:off x="768096" y="2386051"/>
            <a:ext cx="2362402" cy="3448851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47864" y="1988840"/>
            <a:ext cx="5544615" cy="468052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1600" dirty="0"/>
              <a:t>Uczniowie siedzą w kręgu. Nauczyciel ustala zasadę, według której sprzedawane będą towary w „Sklepie różności”. Przykładowa zasada: nazwy towarów powinny rozpoczynać się na literą B. </a:t>
            </a:r>
          </a:p>
          <a:p>
            <a:pPr marL="0" indent="0" algn="just">
              <a:buNone/>
            </a:pPr>
            <a:r>
              <a:rPr lang="pl-PL" sz="1600" dirty="0"/>
              <a:t>Uczniowie kolejno wypowiadają się:</a:t>
            </a:r>
          </a:p>
          <a:p>
            <a:pPr marL="0" indent="0" algn="just">
              <a:buNone/>
            </a:pPr>
            <a:r>
              <a:rPr lang="pl-PL" sz="1600" dirty="0"/>
              <a:t>– W „Sklepie różności” kupiłem/kupiłam… (wskazują konkretny towar).</a:t>
            </a:r>
          </a:p>
          <a:p>
            <a:pPr marL="0" indent="0" algn="just">
              <a:buNone/>
            </a:pPr>
            <a:r>
              <a:rPr lang="pl-PL" sz="1600" dirty="0"/>
              <a:t>Nauczyciel odpowiada im:</a:t>
            </a:r>
          </a:p>
          <a:p>
            <a:pPr marL="0" indent="0" algn="just">
              <a:buNone/>
            </a:pPr>
            <a:r>
              <a:rPr lang="pl-PL" sz="1600" dirty="0"/>
              <a:t>– Tak, kupiłeś/ – Nie, nie kupiłeś - konstruują swoje wypowiedzi tak, aby zawsze były zgodne z kluczem (daje to pozostałym uczestnikom gry szansę na rozpoznanie reguły). </a:t>
            </a:r>
          </a:p>
          <a:p>
            <a:pPr marL="0" indent="0" algn="just">
              <a:buNone/>
            </a:pPr>
            <a:endParaRPr lang="pl-PL" sz="1600" dirty="0"/>
          </a:p>
          <a:p>
            <a:pPr marL="0" indent="0" algn="just">
              <a:buNone/>
            </a:pPr>
            <a:r>
              <a:rPr lang="pl-PL" sz="1600" dirty="0"/>
              <a:t>Osoba która rozpoznała zasadę wymyśla kolejną zasadę.</a:t>
            </a:r>
          </a:p>
          <a:p>
            <a:pPr marL="0" indent="0" algn="just">
              <a:buNone/>
            </a:pPr>
            <a:r>
              <a:rPr lang="pl-PL" sz="1600" dirty="0"/>
              <a:t> Przykładowe zasady: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600" dirty="0"/>
              <a:t>nazwy towarów są rodzaju żeńskiego,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600" dirty="0"/>
              <a:t>towary należą do kategorii artykułów spożywczych,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1600" dirty="0"/>
              <a:t>nazwy towarów zaczynają się na samogłoskę.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3323844" cy="1499616"/>
          </a:xfrm>
        </p:spPr>
        <p:txBody>
          <a:bodyPr>
            <a:normAutofit/>
          </a:bodyPr>
          <a:lstStyle/>
          <a:p>
            <a:r>
              <a:rPr lang="pl-PL" sz="3800"/>
              <a:t>Ćwiczenie 5: Idealna klasa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8096" y="2286000"/>
            <a:ext cx="3322211" cy="3931920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l-PL" sz="1600" dirty="0"/>
              <a:t>Zapytaj swoich uczniów czy istnieje według nich klasa idealna?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600" dirty="0"/>
              <a:t>Jeśli tak, to niech zastanowią się jaka ona powinna być?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600" dirty="0"/>
              <a:t>Pokaż im propozycje innych uczniów i uczennic, a następnie poproś, aby każdy uczeń uporządkował je od najbardziej do najmniej ważnej cechy.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l-PL" sz="1600" dirty="0"/>
              <a:t>Na koniec ćwiczenia chętni uczniowie prezentują swój ranking cech i uzasadniają wybór. Nauczyciel zachęca do dyskusji grupowej.</a:t>
            </a:r>
          </a:p>
        </p:txBody>
      </p:sp>
      <p:graphicFrame>
        <p:nvGraphicFramePr>
          <p:cNvPr id="9" name="Tabela 9">
            <a:extLst>
              <a:ext uri="{FF2B5EF4-FFF2-40B4-BE49-F238E27FC236}">
                <a16:creationId xmlns:a16="http://schemas.microsoft.com/office/drawing/2014/main" id="{7DB727BC-752D-43D3-8159-81AD62E8D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552064"/>
              </p:ext>
            </p:extLst>
          </p:nvPr>
        </p:nvGraphicFramePr>
        <p:xfrm>
          <a:off x="4863017" y="640080"/>
          <a:ext cx="3509907" cy="557785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509907">
                  <a:extLst>
                    <a:ext uri="{9D8B030D-6E8A-4147-A177-3AD203B41FA5}">
                      <a16:colId xmlns:a16="http://schemas.microsoft.com/office/drawing/2014/main" val="2268886534"/>
                    </a:ext>
                  </a:extLst>
                </a:gridCol>
              </a:tblGrid>
              <a:tr h="697346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Idealna klasa - propozycje innych uczniów i uczennic:</a:t>
                      </a:r>
                    </a:p>
                  </a:txBody>
                  <a:tcPr marL="171140" marR="128354" marT="85569" marB="855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0162932"/>
                  </a:ext>
                </a:extLst>
              </a:tr>
              <a:tr h="391412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każdy wie, jak należy się zachować</a:t>
                      </a:r>
                    </a:p>
                  </a:txBody>
                  <a:tcPr marL="171140" marR="128354" marT="85569" marB="855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641558"/>
                  </a:ext>
                </a:extLst>
              </a:tr>
              <a:tr h="3914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mała, do 16 osób</a:t>
                      </a:r>
                    </a:p>
                  </a:txBody>
                  <a:tcPr marL="171140" marR="128354" marT="85569" marB="855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324079"/>
                  </a:ext>
                </a:extLst>
              </a:tr>
              <a:tr h="3914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często organizowane są wyjścia i wycieczki</a:t>
                      </a:r>
                    </a:p>
                  </a:txBody>
                  <a:tcPr marL="171140" marR="128354" marT="85569" marB="855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730697"/>
                  </a:ext>
                </a:extLst>
              </a:tr>
              <a:tr h="3914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dobrze zgrana</a:t>
                      </a:r>
                    </a:p>
                  </a:txBody>
                  <a:tcPr marL="171140" marR="128354" marT="85569" marB="855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700601"/>
                  </a:ext>
                </a:extLst>
              </a:tr>
              <a:tr h="3914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każdy robi to, co chce</a:t>
                      </a:r>
                    </a:p>
                  </a:txBody>
                  <a:tcPr marL="171140" marR="128354" marT="85569" marB="855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590182"/>
                  </a:ext>
                </a:extLst>
              </a:tr>
              <a:tr h="391412">
                <a:tc>
                  <a:txBody>
                    <a:bodyPr/>
                    <a:lstStyle/>
                    <a:p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wszyscy okazują sobie szacunek</a:t>
                      </a:r>
                    </a:p>
                  </a:txBody>
                  <a:tcPr marL="171140" marR="128354" marT="85569" marB="855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350455"/>
                  </a:ext>
                </a:extLst>
              </a:tr>
              <a:tr h="391412">
                <a:tc>
                  <a:txBody>
                    <a:bodyPr/>
                    <a:lstStyle/>
                    <a:p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nikt się nie spóźnia</a:t>
                      </a:r>
                    </a:p>
                  </a:txBody>
                  <a:tcPr marL="171140" marR="128354" marT="85569" marB="855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0017011"/>
                  </a:ext>
                </a:extLst>
              </a:tr>
              <a:tr h="391412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można liczyć na siebie nawzajem</a:t>
                      </a:r>
                    </a:p>
                  </a:txBody>
                  <a:tcPr marL="171140" marR="128354" marT="85569" marB="855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856435"/>
                  </a:ext>
                </a:extLst>
              </a:tr>
              <a:tr h="574972"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wszyscy przestrzegają reguł dobrego zachowania</a:t>
                      </a:r>
                    </a:p>
                  </a:txBody>
                  <a:tcPr marL="171140" marR="128354" marT="85569" marB="855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9093921"/>
                  </a:ext>
                </a:extLst>
              </a:tr>
              <a:tr h="391412">
                <a:tc>
                  <a:txBody>
                    <a:bodyPr/>
                    <a:lstStyle/>
                    <a:p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nikt się nie wyśmiewa</a:t>
                      </a:r>
                    </a:p>
                  </a:txBody>
                  <a:tcPr marL="171140" marR="128354" marT="85569" marB="855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557988"/>
                  </a:ext>
                </a:extLst>
              </a:tr>
              <a:tr h="391412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 kreatywną wychowawczynię</a:t>
                      </a:r>
                    </a:p>
                  </a:txBody>
                  <a:tcPr marL="171140" marR="128354" marT="85569" marB="855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068996"/>
                  </a:ext>
                </a:extLst>
              </a:tr>
              <a:tr h="391412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pl-PL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uzyskuje wysoką średnią klasy</a:t>
                      </a:r>
                    </a:p>
                  </a:txBody>
                  <a:tcPr marL="171140" marR="128354" marT="85569" marB="855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84612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361</TotalTime>
  <Words>1729</Words>
  <Application>Microsoft Office PowerPoint</Application>
  <PresentationFormat>Pokaz na ekranie (4:3)</PresentationFormat>
  <Paragraphs>206</Paragraphs>
  <Slides>19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Calibri</vt:lpstr>
      <vt:lpstr>Tw Cen MT</vt:lpstr>
      <vt:lpstr>Tw Cen MT Condensed</vt:lpstr>
      <vt:lpstr>Wingdings</vt:lpstr>
      <vt:lpstr>Wingdings 3</vt:lpstr>
      <vt:lpstr>Integralny</vt:lpstr>
      <vt:lpstr>Program zajęć reintegrujących dla uczniów szkół podstawowych</vt:lpstr>
      <vt:lpstr>Reintegracja uczniów po powrocie z nauki zdalnej </vt:lpstr>
      <vt:lpstr>Wskazówki organizacyjne</vt:lpstr>
      <vt:lpstr>Ćwiczenie 1:  Kontrakt klasowy </vt:lpstr>
      <vt:lpstr>Ćwiczenie 2: Słowa Tabu</vt:lpstr>
      <vt:lpstr>Ćwiczenie 3: Bingo</vt:lpstr>
      <vt:lpstr>Karta pracy - Bingo</vt:lpstr>
      <vt:lpstr>Ćwiczenie 4:  W sklepie różności</vt:lpstr>
      <vt:lpstr>Ćwiczenie 5: Idealna klasa</vt:lpstr>
      <vt:lpstr>Ćwiczenie 6:  Wywiad z Ważną Osobą </vt:lpstr>
      <vt:lpstr>Wywiad z Ważną Osobą –  propozycje pytań</vt:lpstr>
      <vt:lpstr>Ćwiczenie 7: Sieć wsparcia</vt:lpstr>
      <vt:lpstr>Sieć wsparcia</vt:lpstr>
      <vt:lpstr>Ćwiczenie 8: Podaj dalej</vt:lpstr>
      <vt:lpstr>Przykładowe emocje do ćwiczenia Podaj dalej</vt:lpstr>
      <vt:lpstr>Ćwiczenie 9: Plecak </vt:lpstr>
      <vt:lpstr>Imionami i nazwiskami znanych postaci</vt:lpstr>
      <vt:lpstr>Ćwiczenie 10: Karty wdzięczności</vt:lpstr>
      <vt:lpstr>Bibliografia: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zajęć reintegrujących w szkołach</dc:title>
  <dc:creator>Ewa</dc:creator>
  <cp:lastModifiedBy>Ewa Radoń</cp:lastModifiedBy>
  <cp:revision>41</cp:revision>
  <dcterms:created xsi:type="dcterms:W3CDTF">2021-05-25T11:38:12Z</dcterms:created>
  <dcterms:modified xsi:type="dcterms:W3CDTF">2021-05-28T14:21:22Z</dcterms:modified>
</cp:coreProperties>
</file>